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Integers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Oliver </a:t>
            </a:r>
            <a:r>
              <a:rPr lang="en-GB" dirty="0" smtClean="0"/>
              <a:t>completes this calculation.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81235" y="3136970"/>
            <a:ext cx="69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an </a:t>
            </a:r>
            <a:r>
              <a:rPr lang="en-GB" b="1" dirty="0" smtClean="0"/>
              <a:t>addition</a:t>
            </a:r>
            <a:r>
              <a:rPr lang="en-GB" dirty="0" smtClean="0"/>
              <a:t> calculation he could use to check his answer.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211192" y="22728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5968013" y="231611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221549" y="1176343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968013" y="1171476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016840" y="219710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5233385" y="2192784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5233385" y="3698197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6029416" y="3706847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5211192" y="4615102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6029416" y="463253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6029416" y="5693410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5242261" y="5700876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5000347" y="2076232"/>
            <a:ext cx="179328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071368" y="5522247"/>
            <a:ext cx="179328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34144" y="1141435"/>
            <a:ext cx="437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_</a:t>
            </a:r>
            <a:endParaRPr lang="en-GB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634144" y="4754434"/>
            <a:ext cx="284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+</a:t>
            </a:r>
            <a:endParaRPr lang="en-GB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308846" y="31783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037555" y="31968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6078243" y="2291344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5332520" y="1271628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6037555" y="1265468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5345835" y="2294004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332520" y="3799092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6114494" y="3799092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31039" y="473211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6111533" y="4743295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6132249" y="5786295"/>
            <a:ext cx="332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345835" y="578050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18,2,2</a:t>
            </a:r>
          </a:p>
        </p:txBody>
      </p:sp>
    </p:spTree>
    <p:extLst>
      <p:ext uri="{BB962C8B-B14F-4D97-AF65-F5344CB8AC3E}">
        <p14:creationId xmlns:p14="http://schemas.microsoft.com/office/powerpoint/2010/main" val="363040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16428" y="213639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</a:t>
            </a:r>
            <a:r>
              <a:rPr lang="en-GB" dirty="0" smtClean="0"/>
              <a:t>The numbers in this sequence </a:t>
            </a:r>
            <a:r>
              <a:rPr lang="en-GB" b="1" dirty="0" smtClean="0"/>
              <a:t>increase</a:t>
            </a:r>
            <a:r>
              <a:rPr lang="en-GB" dirty="0" smtClean="0"/>
              <a:t> </a:t>
            </a:r>
            <a:r>
              <a:rPr lang="en-GB" dirty="0" smtClean="0"/>
              <a:t>by the same amount each time.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176" y="994299"/>
            <a:ext cx="107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406,105      407,105       408,105      409,105      </a:t>
            </a:r>
            <a:r>
              <a:rPr lang="en-GB" sz="2800" dirty="0" smtClean="0"/>
              <a:t>…….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74198" y="1970843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next number in this sequence?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660313" y="2331983"/>
            <a:ext cx="1926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410,105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18,2,6</a:t>
            </a:r>
          </a:p>
        </p:txBody>
      </p:sp>
    </p:spTree>
    <p:extLst>
      <p:ext uri="{BB962C8B-B14F-4D97-AF65-F5344CB8AC3E}">
        <p14:creationId xmlns:p14="http://schemas.microsoft.com/office/powerpoint/2010/main" val="33200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9919" y="483520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Ellie </a:t>
            </a:r>
            <a:r>
              <a:rPr lang="en-GB" dirty="0" smtClean="0"/>
              <a:t>buys </a:t>
            </a:r>
            <a:r>
              <a:rPr lang="en-GB" dirty="0" smtClean="0"/>
              <a:t>2 </a:t>
            </a:r>
            <a:r>
              <a:rPr lang="en-GB" dirty="0" smtClean="0"/>
              <a:t>large boxes and </a:t>
            </a:r>
            <a:r>
              <a:rPr lang="en-GB" dirty="0" smtClean="0"/>
              <a:t>5 </a:t>
            </a:r>
            <a:r>
              <a:rPr lang="en-GB" dirty="0" smtClean="0"/>
              <a:t>small boxes of chocolates.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070211" y="1011947"/>
            <a:ext cx="10777492" cy="2246769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 Large                     </a:t>
            </a:r>
            <a:r>
              <a:rPr lang="en-GB" sz="2000" dirty="0" smtClean="0"/>
              <a:t>Small</a:t>
            </a:r>
          </a:p>
          <a:p>
            <a:r>
              <a:rPr lang="en-GB" sz="2800" dirty="0" smtClean="0"/>
              <a:t>                                  </a:t>
            </a:r>
            <a:r>
              <a:rPr lang="en-GB" sz="2800" dirty="0" smtClean="0"/>
              <a:t>15</a:t>
            </a:r>
            <a:endParaRPr lang="en-GB" sz="2800" dirty="0"/>
          </a:p>
          <a:p>
            <a:r>
              <a:rPr lang="en-GB" sz="2800" dirty="0" smtClean="0"/>
              <a:t>     </a:t>
            </a:r>
            <a:r>
              <a:rPr lang="en-GB" sz="2800" dirty="0" smtClean="0"/>
              <a:t>36</a:t>
            </a:r>
            <a:r>
              <a:rPr lang="en-GB" sz="2800" dirty="0" smtClean="0"/>
              <a:t>                     </a:t>
            </a:r>
            <a:r>
              <a:rPr lang="en-GB" sz="2000" dirty="0" smtClean="0"/>
              <a:t>chocolates</a:t>
            </a:r>
          </a:p>
          <a:p>
            <a:endParaRPr lang="en-GB" sz="2800" dirty="0"/>
          </a:p>
          <a:p>
            <a:r>
              <a:rPr lang="en-GB" sz="2800" dirty="0" smtClean="0"/>
              <a:t>chocolates                 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72003" y="3727459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chocolates did </a:t>
            </a:r>
            <a:r>
              <a:rPr lang="en-GB" dirty="0" smtClean="0"/>
              <a:t>Ellie </a:t>
            </a:r>
            <a:r>
              <a:rPr lang="en-GB" dirty="0" smtClean="0"/>
              <a:t>buy altogether?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916358" y="5107739"/>
            <a:ext cx="1464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chocolates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932709" y="800100"/>
            <a:ext cx="2057400" cy="26704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71209" y="800100"/>
            <a:ext cx="1530927" cy="18495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704513" y="4421080"/>
            <a:ext cx="1633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</a:t>
            </a:r>
            <a:r>
              <a:rPr lang="en-GB" sz="2400" dirty="0" smtClean="0"/>
              <a:t>36</a:t>
            </a:r>
            <a:endParaRPr lang="en-GB" sz="2400" dirty="0" smtClean="0"/>
          </a:p>
          <a:p>
            <a:r>
              <a:rPr lang="en-GB" sz="2400" u="sng" dirty="0" smtClean="0"/>
              <a:t>x  </a:t>
            </a:r>
            <a:r>
              <a:rPr lang="en-GB" sz="2400" u="sng" dirty="0" smtClean="0"/>
              <a:t>2</a:t>
            </a:r>
            <a:endParaRPr lang="en-GB" sz="2400" u="sng" dirty="0" smtClean="0"/>
          </a:p>
          <a:p>
            <a:r>
              <a:rPr lang="en-GB" sz="2400" u="sng" dirty="0"/>
              <a:t> </a:t>
            </a:r>
            <a:r>
              <a:rPr lang="en-GB" sz="2400" u="sng" dirty="0" smtClean="0"/>
              <a:t> 72</a:t>
            </a:r>
            <a:endParaRPr lang="en-GB" sz="24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3537718" y="4421079"/>
            <a:ext cx="1633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</a:t>
            </a:r>
            <a:r>
              <a:rPr lang="en-GB" sz="2400" dirty="0" smtClean="0"/>
              <a:t>15</a:t>
            </a:r>
            <a:endParaRPr lang="en-GB" sz="2400" dirty="0" smtClean="0"/>
          </a:p>
          <a:p>
            <a:r>
              <a:rPr lang="en-GB" sz="2400" u="sng" dirty="0" smtClean="0"/>
              <a:t>x  </a:t>
            </a:r>
            <a:r>
              <a:rPr lang="en-GB" sz="2400" u="sng" dirty="0" smtClean="0"/>
              <a:t>5</a:t>
            </a:r>
            <a:endParaRPr lang="en-GB" sz="2400" u="sng" dirty="0" smtClean="0"/>
          </a:p>
          <a:p>
            <a:r>
              <a:rPr lang="en-GB" sz="2400" u="sng" dirty="0" smtClean="0"/>
              <a:t>  </a:t>
            </a:r>
            <a:r>
              <a:rPr lang="en-GB" sz="2400" u="sng" dirty="0"/>
              <a:t>7</a:t>
            </a:r>
            <a:r>
              <a:rPr lang="en-GB" sz="2400" u="sng" dirty="0" smtClean="0"/>
              <a:t>5</a:t>
            </a:r>
            <a:endParaRPr lang="en-GB" sz="2400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5288098" y="4414613"/>
            <a:ext cx="1633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</a:t>
            </a:r>
            <a:r>
              <a:rPr lang="en-GB" sz="2400" dirty="0"/>
              <a:t> </a:t>
            </a:r>
            <a:r>
              <a:rPr lang="en-GB" sz="2400" dirty="0" smtClean="0"/>
              <a:t> 75</a:t>
            </a:r>
            <a:endParaRPr lang="en-GB" sz="2400" dirty="0" smtClean="0"/>
          </a:p>
          <a:p>
            <a:r>
              <a:rPr lang="en-GB" sz="2400" u="sng" dirty="0" smtClean="0"/>
              <a:t>+  </a:t>
            </a:r>
            <a:r>
              <a:rPr lang="en-GB" sz="2400" u="sng" dirty="0" smtClean="0"/>
              <a:t>72</a:t>
            </a:r>
            <a:endParaRPr lang="en-GB" sz="2400" u="sng" dirty="0" smtClean="0"/>
          </a:p>
          <a:p>
            <a:r>
              <a:rPr lang="en-GB" sz="2400" u="sng" dirty="0" smtClean="0"/>
              <a:t>  </a:t>
            </a:r>
            <a:r>
              <a:rPr lang="en-GB" sz="2400" u="sng" dirty="0" smtClean="0"/>
              <a:t>147</a:t>
            </a:r>
            <a:endParaRPr lang="en-GB" sz="2400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9259410" y="5014777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147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18,2,8</a:t>
            </a:r>
          </a:p>
        </p:txBody>
      </p:sp>
    </p:spTree>
    <p:extLst>
      <p:ext uri="{BB962C8B-B14F-4D97-AF65-F5344CB8AC3E}">
        <p14:creationId xmlns:p14="http://schemas.microsoft.com/office/powerpoint/2010/main" val="2992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build="p"/>
      <p:bldP spid="11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</a:t>
            </a:r>
            <a:r>
              <a:rPr lang="en-GB" dirty="0" smtClean="0"/>
              <a:t>The list below shows the years in which the cricket world cup was held since 1992: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176" y="994299"/>
            <a:ext cx="107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1992,  1996,  1999,  2003,  2007,  2011, 2015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03176" y="1860557"/>
            <a:ext cx="54775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                                                       </a:t>
            </a:r>
            <a:r>
              <a:rPr lang="en-GB" dirty="0" smtClean="0"/>
              <a:t>Abel </a:t>
            </a:r>
            <a:r>
              <a:rPr lang="en-GB" dirty="0" smtClean="0"/>
              <a:t>says: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Abel </a:t>
            </a:r>
            <a:r>
              <a:rPr lang="en-GB" dirty="0" smtClean="0"/>
              <a:t>is </a:t>
            </a:r>
            <a:r>
              <a:rPr lang="en-GB" b="1" dirty="0" smtClean="0"/>
              <a:t>not</a:t>
            </a:r>
            <a:r>
              <a:rPr lang="en-GB" dirty="0" smtClean="0"/>
              <a:t> correct</a:t>
            </a:r>
          </a:p>
          <a:p>
            <a:endParaRPr lang="en-GB" dirty="0"/>
          </a:p>
          <a:p>
            <a:r>
              <a:rPr lang="en-GB" dirty="0" smtClean="0"/>
              <a:t>Explain how you know.</a:t>
            </a:r>
            <a:endParaRPr lang="en-GB" dirty="0"/>
          </a:p>
        </p:txBody>
      </p:sp>
      <p:sp>
        <p:nvSpPr>
          <p:cNvPr id="6" name="Oval Callout 5"/>
          <p:cNvSpPr/>
          <p:nvPr/>
        </p:nvSpPr>
        <p:spPr>
          <a:xfrm>
            <a:off x="6244936" y="1517519"/>
            <a:ext cx="3262745" cy="1517072"/>
          </a:xfrm>
          <a:prstGeom prst="wedgeEllipseCallou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646953" y="1814390"/>
            <a:ext cx="2847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Cricket World Cup has been held every four years since 1992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2050" name="Picture 2" descr="Image result for images of a bo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97" y="2301035"/>
            <a:ext cx="1176075" cy="146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86757" y="4145871"/>
            <a:ext cx="1713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1999</a:t>
            </a:r>
          </a:p>
          <a:p>
            <a:r>
              <a:rPr lang="en-GB" sz="2800" u="sng" dirty="0" smtClean="0"/>
              <a:t>-1996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 3</a:t>
            </a:r>
            <a:endParaRPr lang="en-GB" sz="28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3400147" y="5024761"/>
            <a:ext cx="737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 there were only three years between 1999 and 1996.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18,2,9</a:t>
            </a:r>
          </a:p>
        </p:txBody>
      </p:sp>
    </p:spTree>
    <p:extLst>
      <p:ext uri="{BB962C8B-B14F-4D97-AF65-F5344CB8AC3E}">
        <p14:creationId xmlns:p14="http://schemas.microsoft.com/office/powerpoint/2010/main" val="81050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6878" y="824358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287262" y="1742010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correct symbol in each box to make the statements correct.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89933" y="2704959"/>
            <a:ext cx="14293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 </a:t>
            </a:r>
            <a:r>
              <a:rPr lang="en-GB" sz="2800" dirty="0" smtClean="0"/>
              <a:t>x </a:t>
            </a:r>
            <a:r>
              <a:rPr lang="en-GB" sz="2800" dirty="0" smtClean="0"/>
              <a:t>13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80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</a:t>
            </a:r>
            <a:r>
              <a:rPr lang="en-GB" sz="2800" dirty="0" smtClean="0"/>
              <a:t>5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160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4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200 </a:t>
            </a:r>
            <a:r>
              <a:rPr lang="en-GB" sz="2800" dirty="0" smtClean="0"/>
              <a:t>x 8</a:t>
            </a:r>
          </a:p>
        </p:txBody>
      </p:sp>
      <p:sp>
        <p:nvSpPr>
          <p:cNvPr id="7" name="Rectangle 6"/>
          <p:cNvSpPr/>
          <p:nvPr/>
        </p:nvSpPr>
        <p:spPr>
          <a:xfrm>
            <a:off x="4427000" y="2689701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446236" y="3518854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46236" y="4348007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458073" y="5323643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825229" y="2704959"/>
            <a:ext cx="15077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 </a:t>
            </a:r>
            <a:r>
              <a:rPr lang="en-GB" sz="2800" dirty="0" smtClean="0"/>
              <a:t>x 10</a:t>
            </a:r>
          </a:p>
          <a:p>
            <a:endParaRPr lang="en-GB" sz="2800" dirty="0"/>
          </a:p>
          <a:p>
            <a:r>
              <a:rPr lang="en-GB" sz="2800" dirty="0" smtClean="0"/>
              <a:t>8 </a:t>
            </a:r>
            <a:r>
              <a:rPr lang="en-GB" altLang="en-US" sz="28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GB" sz="2800" dirty="0" smtClean="0"/>
              <a:t> 2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240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8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100 x </a:t>
            </a:r>
            <a:r>
              <a:rPr lang="en-GB" sz="2800" dirty="0" smtClean="0"/>
              <a:t>15</a:t>
            </a:r>
            <a:endParaRPr lang="en-GB" sz="28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427000" y="818395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797122" y="822405"/>
            <a:ext cx="926236" cy="64807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25623" y="302525"/>
            <a:ext cx="53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332086" y="788487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5908" y="758579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=</a:t>
            </a:r>
            <a:endParaRPr lang="en-GB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103397" y="758579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&lt;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476649" y="2706454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117 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585965" y="2706454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 </a:t>
            </a:r>
            <a:r>
              <a:rPr lang="en-GB" sz="2800" dirty="0" smtClean="0"/>
              <a:t>120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4683713" y="2614121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&lt;</a:t>
            </a:r>
            <a:endParaRPr lang="en-GB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1476648" y="3518854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</a:t>
            </a:r>
            <a:r>
              <a:rPr lang="en-GB" sz="2800" dirty="0" smtClean="0"/>
              <a:t>16 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585965" y="3518854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 </a:t>
            </a:r>
            <a:r>
              <a:rPr lang="en-GB" sz="2800" dirty="0" smtClean="0"/>
              <a:t>16</a:t>
            </a:r>
            <a:endParaRPr lang="en-GB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705908" y="3457549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=</a:t>
            </a:r>
            <a:endParaRPr lang="en-GB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1458153" y="4404568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</a:t>
            </a:r>
            <a:r>
              <a:rPr lang="en-GB" sz="2800" dirty="0" smtClean="0"/>
              <a:t>40 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585965" y="4379743"/>
            <a:ext cx="121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 </a:t>
            </a:r>
            <a:r>
              <a:rPr lang="en-GB" sz="2800" dirty="0" smtClean="0"/>
              <a:t>30</a:t>
            </a:r>
            <a:endParaRPr lang="en-GB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4702577" y="4285213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87262" y="5259795"/>
            <a:ext cx="1402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1600 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7614075" y="5240632"/>
            <a:ext cx="142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 </a:t>
            </a:r>
            <a:r>
              <a:rPr lang="en-GB" sz="2800" dirty="0" smtClean="0"/>
              <a:t>1500</a:t>
            </a:r>
            <a:endParaRPr lang="en-GB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13487" y="5240632"/>
            <a:ext cx="550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24838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GB" dirty="0"/>
              <a:t> </a:t>
            </a:r>
            <a:r>
              <a:rPr lang="en-GB" dirty="0" smtClean="0"/>
              <a:t>A box contains trays of melons.</a:t>
            </a:r>
          </a:p>
          <a:p>
            <a:pPr marL="342900" indent="-342900">
              <a:buFont typeface="+mj-lt"/>
              <a:buAutoNum type="arabicPeriod" startAt="6"/>
            </a:pPr>
            <a:endParaRPr lang="en-GB" baseline="-25000" dirty="0"/>
          </a:p>
          <a:p>
            <a:r>
              <a:rPr lang="en-GB" dirty="0" smtClean="0"/>
              <a:t>There are </a:t>
            </a:r>
            <a:r>
              <a:rPr lang="en-GB" dirty="0" smtClean="0"/>
              <a:t>12 </a:t>
            </a:r>
            <a:r>
              <a:rPr lang="en-GB" dirty="0" smtClean="0"/>
              <a:t>melons in  tray.</a:t>
            </a:r>
          </a:p>
          <a:p>
            <a:endParaRPr lang="en-GB" dirty="0"/>
          </a:p>
          <a:p>
            <a:r>
              <a:rPr lang="en-GB" dirty="0" smtClean="0"/>
              <a:t>There are 3 trays in a box.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10214" y="2228294"/>
            <a:ext cx="610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supermarket sells </a:t>
            </a:r>
            <a:r>
              <a:rPr lang="en-GB" dirty="0" smtClean="0"/>
              <a:t>60 </a:t>
            </a:r>
            <a:r>
              <a:rPr lang="en-GB" dirty="0" smtClean="0"/>
              <a:t>boxes of melons.</a:t>
            </a:r>
          </a:p>
          <a:p>
            <a:endParaRPr lang="en-GB" dirty="0"/>
          </a:p>
          <a:p>
            <a:r>
              <a:rPr lang="en-GB" dirty="0" smtClean="0"/>
              <a:t>How many melons does the supermarket sell?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9789111" y="4552884"/>
            <a:ext cx="1885025" cy="729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731623" y="4732883"/>
            <a:ext cx="157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melons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127" y="426128"/>
            <a:ext cx="1792179" cy="1874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47" y="866864"/>
            <a:ext cx="428686" cy="4644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929" y="1739209"/>
            <a:ext cx="390122" cy="4226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039" y="1331129"/>
            <a:ext cx="390122" cy="42263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90" y="1696398"/>
            <a:ext cx="390122" cy="4226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455" y="1644107"/>
            <a:ext cx="390122" cy="4226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211" y="1304257"/>
            <a:ext cx="390122" cy="4226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276" y="1270714"/>
            <a:ext cx="390122" cy="4226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276" y="865863"/>
            <a:ext cx="390122" cy="4226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599" y="918923"/>
            <a:ext cx="390122" cy="4226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83449" y="3352555"/>
            <a:ext cx="264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</a:t>
            </a:r>
            <a:r>
              <a:rPr lang="en-GB" sz="2400" dirty="0" smtClean="0"/>
              <a:t>12</a:t>
            </a:r>
            <a:endParaRPr lang="en-GB" sz="2400" dirty="0" smtClean="0"/>
          </a:p>
          <a:p>
            <a:r>
              <a:rPr lang="en-GB" sz="2400" u="sng" dirty="0" smtClean="0"/>
              <a:t>x  3</a:t>
            </a:r>
          </a:p>
          <a:p>
            <a:r>
              <a:rPr lang="en-GB" sz="2400" u="sng" dirty="0" smtClean="0"/>
              <a:t>  </a:t>
            </a:r>
            <a:r>
              <a:rPr lang="en-GB" sz="2400" u="sng" dirty="0" smtClean="0"/>
              <a:t>36 </a:t>
            </a:r>
            <a:r>
              <a:rPr lang="en-GB" sz="2400" dirty="0" smtClean="0"/>
              <a:t>     </a:t>
            </a:r>
            <a:r>
              <a:rPr lang="en-GB" sz="2000" dirty="0" smtClean="0"/>
              <a:t>in a box</a:t>
            </a:r>
            <a:endParaRPr lang="en-GB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877153" y="3352554"/>
            <a:ext cx="264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</a:t>
            </a:r>
            <a:r>
              <a:rPr lang="en-GB" sz="2400" dirty="0" smtClean="0"/>
              <a:t>36</a:t>
            </a:r>
            <a:endParaRPr lang="en-GB" sz="2400" dirty="0" smtClean="0"/>
          </a:p>
          <a:p>
            <a:r>
              <a:rPr lang="en-GB" sz="2400" u="sng" dirty="0" smtClean="0"/>
              <a:t>x  </a:t>
            </a:r>
            <a:r>
              <a:rPr lang="en-GB" sz="2400" u="sng" dirty="0" smtClean="0"/>
              <a:t>60</a:t>
            </a:r>
            <a:endParaRPr lang="en-GB" sz="2400" u="sng" dirty="0" smtClean="0"/>
          </a:p>
          <a:p>
            <a:r>
              <a:rPr lang="en-GB" sz="2400" u="sng" dirty="0" smtClean="0"/>
              <a:t>2160 </a:t>
            </a:r>
            <a:r>
              <a:rPr lang="en-GB" sz="2400" dirty="0" smtClean="0"/>
              <a:t>     </a:t>
            </a:r>
            <a:r>
              <a:rPr lang="en-GB" sz="2000" dirty="0" smtClean="0"/>
              <a:t>altogether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789111" y="4655939"/>
            <a:ext cx="121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2160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18,2,15</a:t>
            </a:r>
          </a:p>
        </p:txBody>
      </p:sp>
    </p:spTree>
    <p:extLst>
      <p:ext uri="{BB962C8B-B14F-4D97-AF65-F5344CB8AC3E}">
        <p14:creationId xmlns:p14="http://schemas.microsoft.com/office/powerpoint/2010/main" val="130194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GB" dirty="0"/>
              <a:t> </a:t>
            </a:r>
            <a:r>
              <a:rPr lang="en-GB" dirty="0" smtClean="0"/>
              <a:t>Sonny </a:t>
            </a:r>
            <a:r>
              <a:rPr lang="en-GB" dirty="0" smtClean="0"/>
              <a:t>wants to use a mental method to calculate </a:t>
            </a:r>
            <a:r>
              <a:rPr lang="en-GB" dirty="0" smtClean="0"/>
              <a:t>156 </a:t>
            </a:r>
            <a:r>
              <a:rPr lang="en-GB" dirty="0" smtClean="0"/>
              <a:t>- </a:t>
            </a:r>
            <a:r>
              <a:rPr lang="en-GB" dirty="0" smtClean="0"/>
              <a:t>98</a:t>
            </a:r>
            <a:endParaRPr lang="en-GB" dirty="0" smtClean="0"/>
          </a:p>
          <a:p>
            <a:pPr marL="342900" indent="-342900">
              <a:buFont typeface="+mj-lt"/>
              <a:buAutoNum type="arabicPeriod" startAt="7"/>
            </a:pPr>
            <a:endParaRPr lang="en-GB" baseline="-25000" dirty="0"/>
          </a:p>
          <a:p>
            <a:r>
              <a:rPr lang="en-GB" dirty="0" smtClean="0"/>
              <a:t>He starts from </a:t>
            </a:r>
            <a:r>
              <a:rPr lang="en-GB" dirty="0" smtClean="0"/>
              <a:t>156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Here are some methods </a:t>
            </a:r>
            <a:r>
              <a:rPr lang="en-GB" dirty="0" smtClean="0"/>
              <a:t>Sonny </a:t>
            </a:r>
            <a:r>
              <a:rPr lang="en-GB" dirty="0" smtClean="0"/>
              <a:t>could use.</a:t>
            </a:r>
          </a:p>
          <a:p>
            <a:endParaRPr lang="en-GB" dirty="0"/>
          </a:p>
          <a:p>
            <a:r>
              <a:rPr lang="en-GB" dirty="0" smtClean="0"/>
              <a:t>Tick the methods that are </a:t>
            </a:r>
            <a:r>
              <a:rPr lang="en-GB" b="1" dirty="0" smtClean="0"/>
              <a:t>correct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98991" y="2805343"/>
            <a:ext cx="33024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add </a:t>
            </a:r>
            <a:r>
              <a:rPr lang="en-GB" dirty="0"/>
              <a:t>6</a:t>
            </a:r>
            <a:r>
              <a:rPr lang="en-GB" dirty="0" smtClean="0"/>
              <a:t> </a:t>
            </a:r>
            <a:r>
              <a:rPr lang="en-GB" dirty="0" smtClean="0"/>
              <a:t>then subtract </a:t>
            </a:r>
            <a:r>
              <a:rPr lang="en-GB" dirty="0" smtClean="0"/>
              <a:t>90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subtract 100 then add </a:t>
            </a:r>
            <a:r>
              <a:rPr lang="en-GB" dirty="0" smtClean="0"/>
              <a:t>2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subtract </a:t>
            </a:r>
            <a:r>
              <a:rPr lang="en-GB" dirty="0"/>
              <a:t>8</a:t>
            </a:r>
            <a:r>
              <a:rPr lang="en-GB" dirty="0" smtClean="0"/>
              <a:t> </a:t>
            </a:r>
            <a:r>
              <a:rPr lang="en-GB" dirty="0" smtClean="0"/>
              <a:t>then subtract 90</a:t>
            </a:r>
          </a:p>
          <a:p>
            <a:endParaRPr lang="en-GB" dirty="0"/>
          </a:p>
          <a:p>
            <a:r>
              <a:rPr lang="en-GB" dirty="0" smtClean="0"/>
              <a:t>subtract </a:t>
            </a:r>
            <a:r>
              <a:rPr lang="en-GB" dirty="0" smtClean="0"/>
              <a:t>2 </a:t>
            </a:r>
            <a:r>
              <a:rPr lang="en-GB" dirty="0" smtClean="0"/>
              <a:t>then subtract 100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4139951" y="2699836"/>
            <a:ext cx="443883" cy="4707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131074" y="3259816"/>
            <a:ext cx="443883" cy="4707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139952" y="3853308"/>
            <a:ext cx="443883" cy="4707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139953" y="4446800"/>
            <a:ext cx="443883" cy="4707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424" y="3157163"/>
            <a:ext cx="816935" cy="8596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00905" y="426128"/>
            <a:ext cx="135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= </a:t>
            </a:r>
            <a:r>
              <a:rPr lang="en-GB" dirty="0" smtClean="0"/>
              <a:t>58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814834" y="2787831"/>
            <a:ext cx="2118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156 </a:t>
            </a:r>
            <a:r>
              <a:rPr lang="en-GB" dirty="0" smtClean="0"/>
              <a:t>+ </a:t>
            </a:r>
            <a:r>
              <a:rPr lang="en-GB" dirty="0" smtClean="0"/>
              <a:t>6 </a:t>
            </a:r>
            <a:r>
              <a:rPr lang="en-GB" dirty="0" smtClean="0"/>
              <a:t>– </a:t>
            </a:r>
            <a:r>
              <a:rPr lang="en-GB" dirty="0" smtClean="0"/>
              <a:t>90 </a:t>
            </a:r>
            <a:r>
              <a:rPr lang="en-GB" dirty="0" smtClean="0"/>
              <a:t>= </a:t>
            </a:r>
            <a:r>
              <a:rPr lang="en-GB" dirty="0" smtClean="0"/>
              <a:t>72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814834" y="3299831"/>
            <a:ext cx="244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156 </a:t>
            </a:r>
            <a:r>
              <a:rPr lang="en-GB" dirty="0" smtClean="0"/>
              <a:t>- 100 + </a:t>
            </a:r>
            <a:r>
              <a:rPr lang="en-GB" dirty="0" smtClean="0"/>
              <a:t>2 </a:t>
            </a:r>
            <a:r>
              <a:rPr lang="en-GB" dirty="0" smtClean="0"/>
              <a:t>= </a:t>
            </a:r>
            <a:r>
              <a:rPr lang="en-GB" dirty="0" smtClean="0"/>
              <a:t>58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814834" y="3904016"/>
            <a:ext cx="2118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156 </a:t>
            </a:r>
            <a:r>
              <a:rPr lang="en-GB" dirty="0" smtClean="0"/>
              <a:t>- </a:t>
            </a:r>
            <a:r>
              <a:rPr lang="en-GB" dirty="0" smtClean="0"/>
              <a:t>8 </a:t>
            </a:r>
            <a:r>
              <a:rPr lang="en-GB" dirty="0" smtClean="0"/>
              <a:t>– 90 = </a:t>
            </a:r>
            <a:r>
              <a:rPr lang="en-GB" dirty="0" smtClean="0"/>
              <a:t>58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14834" y="4467336"/>
            <a:ext cx="2118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156 </a:t>
            </a:r>
            <a:r>
              <a:rPr lang="en-GB" dirty="0" smtClean="0"/>
              <a:t>- </a:t>
            </a:r>
            <a:r>
              <a:rPr lang="en-GB" dirty="0" smtClean="0"/>
              <a:t>2 </a:t>
            </a:r>
            <a:r>
              <a:rPr lang="en-GB" dirty="0" smtClean="0"/>
              <a:t>– 100 = </a:t>
            </a:r>
            <a:r>
              <a:rPr lang="en-GB" dirty="0" smtClean="0"/>
              <a:t>54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61" y="3750750"/>
            <a:ext cx="816935" cy="85961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18,2,16</a:t>
            </a:r>
          </a:p>
        </p:txBody>
      </p:sp>
    </p:spTree>
    <p:extLst>
      <p:ext uri="{BB962C8B-B14F-4D97-AF65-F5344CB8AC3E}">
        <p14:creationId xmlns:p14="http://schemas.microsoft.com/office/powerpoint/2010/main" val="303158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49267" y="8320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8"/>
            </a:pPr>
            <a:r>
              <a:rPr lang="en-GB" dirty="0" smtClean="0"/>
              <a:t>The numbers in this sequence increase by the same amount each time.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438834" y="998817"/>
            <a:ext cx="4847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40     48                          64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74198" y="1970843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6042" y="8320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069976" y="8320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192784" y="2805344"/>
            <a:ext cx="377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Increase of </a:t>
            </a:r>
            <a:r>
              <a:rPr lang="en-GB" dirty="0" smtClean="0"/>
              <a:t>8 </a:t>
            </a:r>
            <a:r>
              <a:rPr lang="en-GB" dirty="0" smtClean="0"/>
              <a:t>each time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862438" y="1027630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56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883443" y="1027630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72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755957" y="1027630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32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18,3,1</a:t>
            </a:r>
          </a:p>
        </p:txBody>
      </p:sp>
    </p:spTree>
    <p:extLst>
      <p:ext uri="{BB962C8B-B14F-4D97-AF65-F5344CB8AC3E}">
        <p14:creationId xmlns:p14="http://schemas.microsoft.com/office/powerpoint/2010/main" val="329684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</a:t>
            </a:r>
            <a:r>
              <a:rPr lang="en-GB" dirty="0" smtClean="0"/>
              <a:t>Here are four number cards.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14528" y="1309429"/>
            <a:ext cx="69334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Sophie </a:t>
            </a:r>
            <a:r>
              <a:rPr lang="en-GB" dirty="0" smtClean="0"/>
              <a:t>uses each card once to make a four digit number.</a:t>
            </a:r>
          </a:p>
          <a:p>
            <a:endParaRPr lang="en-GB" dirty="0"/>
          </a:p>
          <a:p>
            <a:r>
              <a:rPr lang="en-GB" dirty="0" smtClean="0"/>
              <a:t>She places: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5 </a:t>
            </a:r>
            <a:r>
              <a:rPr lang="en-GB" dirty="0" smtClean="0"/>
              <a:t>in the tens column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 </a:t>
            </a:r>
            <a:r>
              <a:rPr lang="en-GB" dirty="0" smtClean="0"/>
              <a:t>so that it has a higher value than any of the other digits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remaining two digits so that </a:t>
            </a:r>
            <a:r>
              <a:rPr lang="en-GB" dirty="0" smtClean="0"/>
              <a:t>4 </a:t>
            </a:r>
            <a:r>
              <a:rPr lang="en-GB" dirty="0" smtClean="0"/>
              <a:t>has a higher value.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Write a digit in each box to show </a:t>
            </a:r>
            <a:r>
              <a:rPr lang="en-GB" dirty="0" smtClean="0"/>
              <a:t>Sophie’s </a:t>
            </a:r>
            <a:r>
              <a:rPr lang="en-GB" dirty="0" smtClean="0"/>
              <a:t>number.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211192" y="22728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5968013" y="231611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7539361" y="22728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724834" y="22728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2328540" y="4238114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228328" y="4238114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4128116" y="4238114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4971492" y="4238114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308846" y="31783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037555" y="31968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6802514" y="30541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7637015" y="30541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225770" y="4345375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2411583" y="4316860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311372" y="4314978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069146" y="4345375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18,3,3</a:t>
            </a:r>
          </a:p>
        </p:txBody>
      </p:sp>
    </p:spTree>
    <p:extLst>
      <p:ext uri="{BB962C8B-B14F-4D97-AF65-F5344CB8AC3E}">
        <p14:creationId xmlns:p14="http://schemas.microsoft.com/office/powerpoint/2010/main" val="36659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3237485" y="195886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 </a:t>
            </a:r>
            <a:r>
              <a:rPr lang="en-GB" dirty="0" smtClean="0"/>
              <a:t>Write the three missing digits to make this </a:t>
            </a:r>
            <a:r>
              <a:rPr lang="en-GB" dirty="0" smtClean="0"/>
              <a:t>subtraction </a:t>
            </a:r>
            <a:r>
              <a:rPr lang="en-GB" dirty="0" smtClean="0"/>
              <a:t>correct.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2396970" y="1003177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28328" y="1003177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891044" y="1003177"/>
            <a:ext cx="541538" cy="76701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4059686" y="99429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059686" y="1967492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4891044" y="1971289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5647215" y="1967492"/>
            <a:ext cx="541538" cy="76701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5628440" y="1015520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4139033" y="108669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3325982" y="1079696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4157340" y="204306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345033" y="2045575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2392685" y="3091425"/>
            <a:ext cx="541538" cy="76701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/>
          <p:cNvSpPr/>
          <p:nvPr/>
        </p:nvSpPr>
        <p:spPr>
          <a:xfrm>
            <a:off x="3261812" y="309142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4087709" y="3092083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4891044" y="3092083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5660997" y="309142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992679" y="2046592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4185363" y="315119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4992679" y="315101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8651" y="315101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2503778" y="1075603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5727577" y="108669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3356739" y="315144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451505" y="2009730"/>
            <a:ext cx="603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-</a:t>
            </a:r>
            <a:endParaRPr lang="en-GB" sz="3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191494" y="2920061"/>
            <a:ext cx="42079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44869" y="204306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4988698" y="1085052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2498982" y="3184062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18,3,4</a:t>
            </a:r>
          </a:p>
        </p:txBody>
      </p:sp>
    </p:spTree>
    <p:extLst>
      <p:ext uri="{BB962C8B-B14F-4D97-AF65-F5344CB8AC3E}">
        <p14:creationId xmlns:p14="http://schemas.microsoft.com/office/powerpoint/2010/main" val="143296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070" y="331391"/>
            <a:ext cx="10733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1"/>
            </a:pPr>
            <a:r>
              <a:rPr lang="en-GB" dirty="0" smtClean="0"/>
              <a:t>A farmer is packing eggs.</a:t>
            </a:r>
          </a:p>
          <a:p>
            <a:pPr marL="342900" indent="-342900">
              <a:buFont typeface="+mj-lt"/>
              <a:buAutoNum type="arabicPeriod" startAt="11"/>
            </a:pPr>
            <a:endParaRPr lang="en-GB" dirty="0"/>
          </a:p>
          <a:p>
            <a:r>
              <a:rPr lang="en-GB" dirty="0" smtClean="0"/>
              <a:t>Each box holds six eggs.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48070" y="1961966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farmer has </a:t>
            </a:r>
            <a:r>
              <a:rPr lang="en-GB" dirty="0" smtClean="0"/>
              <a:t>850 </a:t>
            </a:r>
            <a:r>
              <a:rPr lang="en-GB" dirty="0" smtClean="0"/>
              <a:t>eggs to pack.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346488" y="52531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8346488" y="353085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8070" y="3023705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boxes can the farmer fill using </a:t>
            </a:r>
            <a:r>
              <a:rPr lang="en-GB" dirty="0" smtClean="0"/>
              <a:t>850 </a:t>
            </a:r>
            <a:r>
              <a:rPr lang="en-GB" dirty="0" smtClean="0"/>
              <a:t>eggs?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37099" y="4711942"/>
            <a:ext cx="547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eggs will be left over?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9381658" y="3834163"/>
            <a:ext cx="1063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full boxes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463037" y="5556431"/>
            <a:ext cx="1063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left over</a:t>
            </a:r>
            <a:endParaRPr lang="en-GB" sz="1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078" y="346229"/>
            <a:ext cx="2337786" cy="13856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95930" y="1704800"/>
            <a:ext cx="172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    </a:t>
            </a:r>
            <a:r>
              <a:rPr lang="en-GB" sz="2800" dirty="0" smtClean="0"/>
              <a:t>850</a:t>
            </a:r>
            <a:endParaRPr lang="en-GB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8993080" y="1696134"/>
            <a:ext cx="1001877" cy="991130"/>
            <a:chOff x="8993080" y="1696134"/>
            <a:chExt cx="1001877" cy="99113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8993080" y="1700356"/>
              <a:ext cx="100187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8993080" y="1696134"/>
              <a:ext cx="45719" cy="991130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9038799" y="1200900"/>
            <a:ext cx="203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141 </a:t>
            </a:r>
            <a:r>
              <a:rPr lang="en-GB" sz="3200" dirty="0" smtClean="0"/>
              <a:t>R </a:t>
            </a:r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8578640" y="3680809"/>
            <a:ext cx="203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141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8810940" y="5417931"/>
            <a:ext cx="203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18,3,7</a:t>
            </a:r>
          </a:p>
        </p:txBody>
      </p:sp>
    </p:spTree>
    <p:extLst>
      <p:ext uri="{BB962C8B-B14F-4D97-AF65-F5344CB8AC3E}">
        <p14:creationId xmlns:p14="http://schemas.microsoft.com/office/powerpoint/2010/main" val="4254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071" y="346229"/>
            <a:ext cx="58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12. 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96773" y="1069732"/>
            <a:ext cx="69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this multiplication to complete the calculations below.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62217" y="346229"/>
            <a:ext cx="327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32,810 </a:t>
            </a:r>
            <a:r>
              <a:rPr lang="en-GB" sz="2800" dirty="0" smtClean="0"/>
              <a:t>= </a:t>
            </a:r>
            <a:r>
              <a:rPr lang="en-GB" sz="2800" dirty="0" smtClean="0"/>
              <a:t>386 </a:t>
            </a:r>
            <a:r>
              <a:rPr lang="en-GB" sz="2800" dirty="0" smtClean="0"/>
              <a:t>x </a:t>
            </a:r>
            <a:r>
              <a:rPr lang="en-GB" sz="2800" dirty="0" smtClean="0"/>
              <a:t>85</a:t>
            </a:r>
            <a:endParaRPr lang="en-GB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721898" y="1703296"/>
            <a:ext cx="208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386 </a:t>
            </a:r>
            <a:r>
              <a:rPr lang="en-GB" sz="2800" dirty="0" smtClean="0"/>
              <a:t>x </a:t>
            </a:r>
            <a:r>
              <a:rPr lang="en-GB" sz="2800" dirty="0" smtClean="0"/>
              <a:t>8.5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721898" y="2335144"/>
            <a:ext cx="208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3860 </a:t>
            </a:r>
            <a:r>
              <a:rPr lang="en-GB" sz="2800" dirty="0" smtClean="0"/>
              <a:t>x </a:t>
            </a:r>
            <a:r>
              <a:rPr lang="en-GB" sz="2800" dirty="0" smtClean="0"/>
              <a:t>85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46964" y="3013969"/>
            <a:ext cx="2459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3,281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</a:t>
            </a:r>
            <a:r>
              <a:rPr lang="en-GB" sz="2800" dirty="0" smtClean="0"/>
              <a:t>8.5 </a:t>
            </a:r>
            <a:r>
              <a:rPr lang="en-GB" sz="2800" dirty="0" smtClean="0"/>
              <a:t>=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3906174" y="1656902"/>
            <a:ext cx="2219417" cy="5696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906175" y="2332522"/>
            <a:ext cx="2219417" cy="52584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3926148" y="2990772"/>
            <a:ext cx="2219417" cy="5696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145351" y="1676894"/>
            <a:ext cx="327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3,281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145351" y="2303389"/>
            <a:ext cx="327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328,100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145351" y="2959017"/>
            <a:ext cx="327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386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18,3,19</a:t>
            </a:r>
          </a:p>
        </p:txBody>
      </p:sp>
    </p:spTree>
    <p:extLst>
      <p:ext uri="{BB962C8B-B14F-4D97-AF65-F5344CB8AC3E}">
        <p14:creationId xmlns:p14="http://schemas.microsoft.com/office/powerpoint/2010/main" val="6102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</a:t>
            </a:r>
            <a:r>
              <a:rPr lang="en-GB" dirty="0" smtClean="0"/>
              <a:t>Circle the number that is </a:t>
            </a:r>
            <a:r>
              <a:rPr lang="en-GB" b="1" dirty="0" smtClean="0"/>
              <a:t>10 times </a:t>
            </a:r>
            <a:r>
              <a:rPr lang="en-GB" dirty="0" smtClean="0"/>
              <a:t>smaller than </a:t>
            </a:r>
            <a:r>
              <a:rPr lang="en-GB" dirty="0" smtClean="0"/>
              <a:t>five </a:t>
            </a:r>
            <a:r>
              <a:rPr lang="en-GB" dirty="0" smtClean="0"/>
              <a:t>hundred and </a:t>
            </a:r>
            <a:r>
              <a:rPr lang="en-GB" dirty="0" smtClean="0"/>
              <a:t>nine.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50.9     5,090    50,900     5.09     509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639192" y="1065321"/>
            <a:ext cx="1589103" cy="13849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330431" y="479394"/>
            <a:ext cx="107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509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dirty="0" smtClean="0"/>
              <a:t> 10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17,2c,2</a:t>
            </a:r>
          </a:p>
        </p:txBody>
      </p:sp>
    </p:spTree>
    <p:extLst>
      <p:ext uri="{BB962C8B-B14F-4D97-AF65-F5344CB8AC3E}">
        <p14:creationId xmlns:p14="http://schemas.microsoft.com/office/powerpoint/2010/main" val="23465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14.  </a:t>
            </a:r>
            <a:r>
              <a:rPr lang="en-GB" dirty="0" smtClean="0"/>
              <a:t>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4574195" y="1707592"/>
          <a:ext cx="2824131" cy="2802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9081"/>
                <a:gridCol w="1024254"/>
                <a:gridCol w="1050796"/>
              </a:tblGrid>
              <a:tr h="9415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x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 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5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20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30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36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54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299969" y="1750439"/>
            <a:ext cx="994298" cy="866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4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68515" y="1707592"/>
            <a:ext cx="1029811" cy="9097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4195" y="3596934"/>
            <a:ext cx="725774" cy="9127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17,2c,3</a:t>
            </a:r>
          </a:p>
        </p:txBody>
      </p:sp>
    </p:spTree>
    <p:extLst>
      <p:ext uri="{BB962C8B-B14F-4D97-AF65-F5344CB8AC3E}">
        <p14:creationId xmlns:p14="http://schemas.microsoft.com/office/powerpoint/2010/main" val="304828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</a:t>
            </a:r>
            <a:r>
              <a:rPr lang="en-GB" dirty="0" smtClean="0"/>
              <a:t>This table shows the lengths of three rivers.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4160018"/>
            <a:ext cx="153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</a:t>
            </a:r>
            <a:r>
              <a:rPr lang="en-GB" sz="2800" dirty="0" smtClean="0"/>
              <a:t>1795 </a:t>
            </a:r>
            <a:r>
              <a:rPr lang="en-GB" sz="2800" dirty="0" smtClean="0"/>
              <a:t>x</a:t>
            </a:r>
          </a:p>
          <a:p>
            <a:r>
              <a:rPr lang="en-GB" sz="1600" u="sng" dirty="0" smtClean="0"/>
              <a:t>   </a:t>
            </a:r>
            <a:r>
              <a:rPr lang="en-GB" sz="2800" u="sng" dirty="0" smtClean="0"/>
              <a:t>    2</a:t>
            </a:r>
          </a:p>
          <a:p>
            <a:r>
              <a:rPr lang="en-GB" sz="2800" dirty="0" smtClean="0"/>
              <a:t>3590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03775" y="4299150"/>
            <a:ext cx="6300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Yes because 4,345 is more than 3,590</a:t>
            </a:r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731" y="1035295"/>
            <a:ext cx="6284534" cy="19679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0067" y="3224669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Katie </a:t>
            </a:r>
            <a:r>
              <a:rPr lang="en-GB" dirty="0" smtClean="0"/>
              <a:t>says the Amazon is more than </a:t>
            </a:r>
            <a:r>
              <a:rPr lang="en-GB" dirty="0" smtClean="0"/>
              <a:t>double the Danube. </a:t>
            </a:r>
            <a:r>
              <a:rPr lang="en-GB" dirty="0" smtClean="0"/>
              <a:t>Is she correct? You must show a calculation to explain your answer.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17,2c,4</a:t>
            </a:r>
          </a:p>
        </p:txBody>
      </p:sp>
    </p:spTree>
    <p:extLst>
      <p:ext uri="{BB962C8B-B14F-4D97-AF65-F5344CB8AC3E}">
        <p14:creationId xmlns:p14="http://schemas.microsoft.com/office/powerpoint/2010/main" val="75302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6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850562" y="2678469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1,061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62758" y="3224046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7,400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98675" y="3655882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19,659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02" y="1573040"/>
            <a:ext cx="3895369" cy="25877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17,2c,5</a:t>
            </a:r>
          </a:p>
        </p:txBody>
      </p:sp>
    </p:spTree>
    <p:extLst>
      <p:ext uri="{BB962C8B-B14F-4D97-AF65-F5344CB8AC3E}">
        <p14:creationId xmlns:p14="http://schemas.microsoft.com/office/powerpoint/2010/main" val="288277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7"/>
            </a:pPr>
            <a:r>
              <a:rPr lang="en-GB" dirty="0" smtClean="0"/>
              <a:t>At the start of April, there were </a:t>
            </a:r>
            <a:r>
              <a:rPr lang="en-GB" dirty="0" smtClean="0"/>
              <a:t>495 </a:t>
            </a:r>
            <a:r>
              <a:rPr lang="en-GB" dirty="0" smtClean="0"/>
              <a:t>toy </a:t>
            </a:r>
            <a:r>
              <a:rPr lang="en-GB" dirty="0"/>
              <a:t>soldiers </a:t>
            </a:r>
            <a:r>
              <a:rPr lang="en-GB" dirty="0" smtClean="0"/>
              <a:t>in the shop.</a:t>
            </a:r>
          </a:p>
          <a:p>
            <a:pPr marL="342900" indent="-342900">
              <a:buAutoNum type="arabicPeriod" startAt="17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April,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2,895 </a:t>
            </a:r>
            <a:r>
              <a:rPr lang="en-GB" dirty="0" smtClean="0"/>
              <a:t>more toy </a:t>
            </a:r>
            <a:r>
              <a:rPr lang="en-GB" dirty="0"/>
              <a:t>soldiers </a:t>
            </a:r>
            <a:r>
              <a:rPr lang="en-GB" dirty="0" smtClean="0"/>
              <a:t>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1,821 </a:t>
            </a:r>
            <a:r>
              <a:rPr lang="en-GB" dirty="0" smtClean="0"/>
              <a:t>toy </a:t>
            </a:r>
            <a:r>
              <a:rPr lang="en-GB" dirty="0"/>
              <a:t>soldiers </a:t>
            </a:r>
            <a:r>
              <a:rPr lang="en-GB" dirty="0" smtClean="0"/>
              <a:t>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</a:t>
            </a:r>
            <a:r>
              <a:rPr lang="en-GB" dirty="0"/>
              <a:t>soldiers </a:t>
            </a:r>
            <a:r>
              <a:rPr lang="en-GB" dirty="0" smtClean="0"/>
              <a:t>were left in the shop at the end of April?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524000" y="3568700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  </a:t>
            </a:r>
            <a:r>
              <a:rPr lang="en-GB" sz="2800" dirty="0" smtClean="0"/>
              <a:t>495 </a:t>
            </a:r>
            <a:r>
              <a:rPr lang="en-GB" sz="2800" dirty="0" smtClean="0"/>
              <a:t>+</a:t>
            </a:r>
          </a:p>
          <a:p>
            <a:r>
              <a:rPr lang="en-GB" sz="2800" u="sng" dirty="0" smtClean="0"/>
              <a:t>  </a:t>
            </a:r>
            <a:r>
              <a:rPr lang="en-GB" sz="2800" u="sng" dirty="0" smtClean="0"/>
              <a:t>2895</a:t>
            </a:r>
            <a:endParaRPr lang="en-GB" sz="2800" u="sng" dirty="0" smtClean="0"/>
          </a:p>
          <a:p>
            <a:r>
              <a:rPr lang="en-GB" sz="2800" dirty="0" smtClean="0"/>
              <a:t>  </a:t>
            </a:r>
            <a:r>
              <a:rPr lang="en-GB" sz="2800" dirty="0" smtClean="0"/>
              <a:t>3390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606800" y="3568699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 </a:t>
            </a:r>
            <a:r>
              <a:rPr lang="en-GB" sz="2800" dirty="0" smtClean="0"/>
              <a:t> </a:t>
            </a:r>
            <a:r>
              <a:rPr lang="en-GB" sz="2800" dirty="0" smtClean="0"/>
              <a:t>3390-</a:t>
            </a:r>
            <a:endParaRPr lang="en-GB" sz="2800" dirty="0" smtClean="0"/>
          </a:p>
          <a:p>
            <a:r>
              <a:rPr lang="en-GB" sz="2800" u="sng" dirty="0" smtClean="0"/>
              <a:t>  </a:t>
            </a:r>
            <a:r>
              <a:rPr lang="en-GB" sz="2800" u="sng" dirty="0" smtClean="0"/>
              <a:t>1821</a:t>
            </a:r>
            <a:endParaRPr lang="en-GB" sz="2800" u="sng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</a:t>
            </a:r>
            <a:r>
              <a:rPr lang="en-GB" sz="2800" dirty="0" smtClean="0"/>
              <a:t>1569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67621" y="3379564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1,569</a:t>
            </a:r>
            <a:endParaRPr lang="en-GB" sz="2800" dirty="0"/>
          </a:p>
        </p:txBody>
      </p:sp>
      <p:pic>
        <p:nvPicPr>
          <p:cNvPr id="8" name="Picture 7" descr="Image result for toy soldier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30" y="1212438"/>
            <a:ext cx="1855587" cy="130216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17,2c,8</a:t>
            </a:r>
          </a:p>
        </p:txBody>
      </p:sp>
    </p:spTree>
    <p:extLst>
      <p:ext uri="{BB962C8B-B14F-4D97-AF65-F5344CB8AC3E}">
        <p14:creationId xmlns:p14="http://schemas.microsoft.com/office/powerpoint/2010/main" val="56051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8"/>
            </a:pPr>
            <a:r>
              <a:rPr lang="en-GB" dirty="0" smtClean="0"/>
              <a:t>A group of friends earns £</a:t>
            </a:r>
            <a:r>
              <a:rPr lang="en-GB" dirty="0" smtClean="0"/>
              <a:t>75 </a:t>
            </a:r>
            <a:r>
              <a:rPr lang="en-GB" dirty="0" smtClean="0"/>
              <a:t>by washing cars.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</a:t>
            </a:r>
            <a:r>
              <a:rPr lang="en-GB" dirty="0" smtClean="0"/>
              <a:t>15 </a:t>
            </a:r>
            <a:r>
              <a:rPr lang="en-GB" dirty="0" smtClean="0"/>
              <a:t>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647802" y="331218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75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05350" y="38354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15</a:t>
            </a:r>
            <a:endParaRPr lang="en-GB" sz="2800" dirty="0"/>
          </a:p>
        </p:txBody>
      </p:sp>
      <p:sp>
        <p:nvSpPr>
          <p:cNvPr id="8" name="Arc 7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1864" y="2973625"/>
            <a:ext cx="19472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x </a:t>
            </a:r>
            <a:r>
              <a:rPr lang="en-GB" sz="2800" dirty="0" smtClean="0"/>
              <a:t>15 </a:t>
            </a:r>
            <a:r>
              <a:rPr lang="en-GB" sz="2800" dirty="0" smtClean="0"/>
              <a:t>= </a:t>
            </a:r>
            <a:r>
              <a:rPr lang="en-GB" sz="2800" dirty="0" smtClean="0"/>
              <a:t>15</a:t>
            </a:r>
            <a:endParaRPr lang="en-GB" sz="2800" dirty="0" smtClean="0"/>
          </a:p>
          <a:p>
            <a:r>
              <a:rPr lang="en-GB" sz="2800" dirty="0" smtClean="0"/>
              <a:t>2 x </a:t>
            </a:r>
            <a:r>
              <a:rPr lang="en-GB" sz="2800" dirty="0" smtClean="0"/>
              <a:t>15 </a:t>
            </a:r>
            <a:r>
              <a:rPr lang="en-GB" sz="2800" dirty="0" smtClean="0"/>
              <a:t>= </a:t>
            </a:r>
            <a:r>
              <a:rPr lang="en-GB" sz="2800" dirty="0" smtClean="0"/>
              <a:t>30</a:t>
            </a:r>
            <a:endParaRPr lang="en-GB" sz="2800" dirty="0" smtClean="0"/>
          </a:p>
          <a:p>
            <a:r>
              <a:rPr lang="en-GB" sz="2800" dirty="0" smtClean="0"/>
              <a:t>3 x </a:t>
            </a:r>
            <a:r>
              <a:rPr lang="en-GB" sz="2800" dirty="0" smtClean="0"/>
              <a:t>15 </a:t>
            </a:r>
            <a:r>
              <a:rPr lang="en-GB" sz="2800" dirty="0" smtClean="0"/>
              <a:t>= </a:t>
            </a:r>
            <a:r>
              <a:rPr lang="en-GB" sz="2800" dirty="0" smtClean="0"/>
              <a:t>45</a:t>
            </a:r>
            <a:endParaRPr lang="en-GB" sz="2800" dirty="0" smtClean="0"/>
          </a:p>
          <a:p>
            <a:r>
              <a:rPr lang="en-GB" sz="2800" dirty="0" smtClean="0"/>
              <a:t>4 x </a:t>
            </a:r>
            <a:r>
              <a:rPr lang="en-GB" sz="2800" dirty="0" smtClean="0"/>
              <a:t>15 </a:t>
            </a:r>
            <a:r>
              <a:rPr lang="en-GB" sz="2800" dirty="0" smtClean="0"/>
              <a:t>= </a:t>
            </a:r>
            <a:r>
              <a:rPr lang="en-GB" sz="2800" dirty="0" smtClean="0"/>
              <a:t>60</a:t>
            </a:r>
            <a:endParaRPr lang="en-GB" sz="2800" dirty="0" smtClean="0"/>
          </a:p>
          <a:p>
            <a:r>
              <a:rPr lang="en-GB" sz="2800" dirty="0" smtClean="0"/>
              <a:t>5 x </a:t>
            </a:r>
            <a:r>
              <a:rPr lang="en-GB" sz="2800" dirty="0" smtClean="0"/>
              <a:t>15 </a:t>
            </a:r>
            <a:r>
              <a:rPr lang="en-GB" sz="2800" dirty="0" smtClean="0"/>
              <a:t>= </a:t>
            </a:r>
            <a:r>
              <a:rPr lang="en-GB" sz="2800" dirty="0" smtClean="0"/>
              <a:t>75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351285" y="392143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17,3c,2</a:t>
            </a:r>
          </a:p>
        </p:txBody>
      </p:sp>
    </p:spTree>
    <p:extLst>
      <p:ext uri="{BB962C8B-B14F-4D97-AF65-F5344CB8AC3E}">
        <p14:creationId xmlns:p14="http://schemas.microsoft.com/office/powerpoint/2010/main" val="264130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3" grpId="0" build="p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9"/>
            </a:pPr>
            <a:r>
              <a:rPr lang="en-GB" dirty="0" smtClean="0"/>
              <a:t>Wyatt </a:t>
            </a:r>
            <a:r>
              <a:rPr lang="en-GB" dirty="0" smtClean="0"/>
              <a:t>uses these digit cards.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pPr marL="342900" indent="-342900">
              <a:buAutoNum type="arabicPeriod" startAt="19"/>
            </a:pPr>
            <a:endParaRPr lang="en-GB" dirty="0" smtClean="0"/>
          </a:p>
          <a:p>
            <a:pPr marL="342900" indent="-342900">
              <a:buAutoNum type="arabicPeriod" startAt="19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multiplies them together.</a:t>
            </a:r>
          </a:p>
          <a:p>
            <a:endParaRPr lang="en-GB" dirty="0"/>
          </a:p>
          <a:p>
            <a:r>
              <a:rPr lang="en-GB" dirty="0" smtClean="0"/>
              <a:t>His 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</a:t>
            </a:r>
            <a:r>
              <a:rPr lang="en-GB" dirty="0" smtClean="0"/>
              <a:t>Wyatt’s </a:t>
            </a:r>
            <a:r>
              <a:rPr lang="en-GB" dirty="0" smtClean="0"/>
              <a:t>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6</a:t>
            </a:r>
            <a:endParaRPr lang="en-GB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0721" y="4541796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3301248" y="4541795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6</a:t>
            </a:r>
            <a:endParaRPr lang="en-GB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09604" y="4541794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17,3c,3</a:t>
            </a:r>
          </a:p>
        </p:txBody>
      </p:sp>
    </p:spTree>
    <p:extLst>
      <p:ext uri="{BB962C8B-B14F-4D97-AF65-F5344CB8AC3E}">
        <p14:creationId xmlns:p14="http://schemas.microsoft.com/office/powerpoint/2010/main" val="230390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0"/>
            </a:pPr>
            <a:r>
              <a:rPr lang="en-GB" dirty="0" smtClean="0"/>
              <a:t>Scarlett </a:t>
            </a:r>
            <a:r>
              <a:rPr lang="en-GB" dirty="0" smtClean="0"/>
              <a:t>buys </a:t>
            </a:r>
            <a:r>
              <a:rPr lang="en-GB" dirty="0" smtClean="0"/>
              <a:t>4 </a:t>
            </a:r>
            <a:r>
              <a:rPr lang="en-GB" dirty="0" smtClean="0"/>
              <a:t>bags of white balloons.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     </a:t>
            </a:r>
            <a:r>
              <a:rPr lang="en-GB" dirty="0" smtClean="0"/>
              <a:t>Annabel </a:t>
            </a:r>
            <a:r>
              <a:rPr lang="en-GB" dirty="0" smtClean="0"/>
              <a:t>buys </a:t>
            </a:r>
            <a:r>
              <a:rPr lang="en-GB" dirty="0" smtClean="0"/>
              <a:t>2 </a:t>
            </a:r>
            <a:r>
              <a:rPr lang="en-GB" dirty="0" smtClean="0"/>
              <a:t>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Scarlett says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r>
              <a:rPr lang="en-GB" b="1" dirty="0" smtClean="0"/>
              <a:t>‘I have four times as many balloons as </a:t>
            </a:r>
            <a:r>
              <a:rPr lang="en-GB" b="1" dirty="0" smtClean="0"/>
              <a:t>Annabelle.’</a:t>
            </a: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</a:t>
            </a:r>
            <a:r>
              <a:rPr lang="en-GB" dirty="0" smtClean="0"/>
              <a:t>Scarlett </a:t>
            </a:r>
            <a:r>
              <a:rPr lang="en-GB" dirty="0" smtClean="0"/>
              <a:t>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15 </a:t>
            </a:r>
            <a:r>
              <a:rPr lang="en-GB" b="1" dirty="0" smtClean="0"/>
              <a:t>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30 </a:t>
            </a:r>
            <a:r>
              <a:rPr lang="en-GB" b="1" dirty="0" smtClean="0"/>
              <a:t>white balloons in a pack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8268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</a:t>
            </a:r>
            <a:r>
              <a:rPr lang="en-GB" sz="2800" dirty="0" smtClean="0"/>
              <a:t>30 </a:t>
            </a:r>
            <a:r>
              <a:rPr lang="en-GB" sz="2800" dirty="0" smtClean="0"/>
              <a:t>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</a:t>
            </a:r>
            <a:r>
              <a:rPr lang="en-GB" sz="2800" u="sng" dirty="0" smtClean="0"/>
              <a:t>4</a:t>
            </a:r>
            <a:endParaRPr lang="en-GB" sz="2800" u="sng" dirty="0" smtClean="0"/>
          </a:p>
          <a:p>
            <a:r>
              <a:rPr lang="en-GB" sz="2800" dirty="0" smtClean="0"/>
              <a:t>120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191837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</a:t>
            </a:r>
            <a:r>
              <a:rPr lang="en-GB" sz="2800" dirty="0" smtClean="0"/>
              <a:t>15 </a:t>
            </a:r>
            <a:r>
              <a:rPr lang="en-GB" sz="2800" dirty="0" smtClean="0"/>
              <a:t>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</a:t>
            </a:r>
            <a:r>
              <a:rPr lang="en-GB" sz="2800" u="sng" dirty="0" smtClean="0"/>
              <a:t>2</a:t>
            </a:r>
            <a:endParaRPr lang="en-GB" sz="2800" u="sng" dirty="0" smtClean="0"/>
          </a:p>
          <a:p>
            <a:r>
              <a:rPr lang="en-GB" sz="2800" dirty="0" smtClean="0"/>
              <a:t>  </a:t>
            </a:r>
            <a:r>
              <a:rPr lang="en-GB" sz="2800" dirty="0" smtClean="0"/>
              <a:t>30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647065" y="3949001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</a:t>
            </a:r>
            <a:r>
              <a:rPr lang="en-GB" sz="2800" dirty="0" smtClean="0"/>
              <a:t>30 </a:t>
            </a:r>
            <a:r>
              <a:rPr lang="en-GB" sz="2800" dirty="0" smtClean="0"/>
              <a:t>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4</a:t>
            </a:r>
          </a:p>
          <a:p>
            <a:r>
              <a:rPr lang="en-GB" sz="2800" dirty="0" smtClean="0"/>
              <a:t>120</a:t>
            </a:r>
            <a:endParaRPr lang="en-GB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17,3c,12</a:t>
            </a:r>
          </a:p>
        </p:txBody>
      </p:sp>
    </p:spTree>
    <p:extLst>
      <p:ext uri="{BB962C8B-B14F-4D97-AF65-F5344CB8AC3E}">
        <p14:creationId xmlns:p14="http://schemas.microsoft.com/office/powerpoint/2010/main" val="273633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  <p:bldP spid="2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1"/>
            </a:pPr>
            <a:r>
              <a:rPr lang="en-GB" dirty="0" smtClean="0"/>
              <a:t>There are </a:t>
            </a:r>
            <a:r>
              <a:rPr lang="en-GB" dirty="0" smtClean="0"/>
              <a:t>1,700 </a:t>
            </a:r>
            <a:r>
              <a:rPr lang="en-GB" dirty="0" smtClean="0"/>
              <a:t>leaflets in a box.</a:t>
            </a:r>
          </a:p>
          <a:p>
            <a:pPr marL="342900" indent="-342900">
              <a:buAutoNum type="arabicPeriod" startAt="21"/>
            </a:pPr>
            <a:endParaRPr lang="en-GB" dirty="0"/>
          </a:p>
          <a:p>
            <a:r>
              <a:rPr lang="en-GB" dirty="0" err="1" smtClean="0"/>
              <a:t>Lacey</a:t>
            </a:r>
            <a:r>
              <a:rPr lang="en-GB" dirty="0" smtClean="0"/>
              <a:t> </a:t>
            </a:r>
            <a:r>
              <a:rPr lang="en-GB" dirty="0" smtClean="0"/>
              <a:t>and </a:t>
            </a:r>
            <a:r>
              <a:rPr lang="en-GB" dirty="0" smtClean="0"/>
              <a:t>Liam </a:t>
            </a:r>
            <a:r>
              <a:rPr lang="en-GB" dirty="0" smtClean="0"/>
              <a:t>take </a:t>
            </a:r>
            <a:r>
              <a:rPr lang="en-GB" dirty="0" smtClean="0"/>
              <a:t>290 </a:t>
            </a:r>
            <a:r>
              <a:rPr lang="en-GB" dirty="0" smtClean="0"/>
              <a:t>leaflets each.</a:t>
            </a:r>
          </a:p>
          <a:p>
            <a:endParaRPr lang="en-GB" dirty="0"/>
          </a:p>
          <a:p>
            <a:r>
              <a:rPr lang="en-GB" dirty="0" smtClean="0"/>
              <a:t>Aiden </a:t>
            </a:r>
            <a:r>
              <a:rPr lang="en-GB" dirty="0" smtClean="0"/>
              <a:t>and </a:t>
            </a:r>
            <a:r>
              <a:rPr lang="en-GB" dirty="0" smtClean="0"/>
              <a:t>Oliver </a:t>
            </a:r>
            <a:r>
              <a:rPr lang="en-GB" dirty="0" smtClean="0"/>
              <a:t>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</a:t>
            </a:r>
            <a:r>
              <a:rPr lang="en-GB" dirty="0" smtClean="0"/>
              <a:t>Oliver </a:t>
            </a:r>
            <a:r>
              <a:rPr lang="en-GB" dirty="0" smtClean="0"/>
              <a:t>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74690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290 </a:t>
            </a:r>
            <a:r>
              <a:rPr lang="en-GB" sz="2800" dirty="0" smtClean="0"/>
              <a:t>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2</a:t>
            </a:r>
          </a:p>
          <a:p>
            <a:r>
              <a:rPr lang="en-GB" sz="2800" dirty="0" smtClean="0"/>
              <a:t>580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45358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1700 </a:t>
            </a:r>
            <a:r>
              <a:rPr lang="en-GB" sz="2800" dirty="0" smtClean="0"/>
              <a:t>-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</a:t>
            </a:r>
            <a:r>
              <a:rPr lang="en-GB" sz="2800" u="sng" dirty="0" smtClean="0"/>
              <a:t>580</a:t>
            </a:r>
            <a:endParaRPr lang="en-GB" sz="2800" u="sng" dirty="0" smtClean="0"/>
          </a:p>
          <a:p>
            <a:r>
              <a:rPr lang="en-GB" sz="2800" dirty="0" smtClean="0"/>
              <a:t>1120</a:t>
            </a:r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64908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5312508" y="3029329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63119" y="3078367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</a:t>
            </a:r>
            <a:r>
              <a:rPr lang="en-GB" sz="2800" dirty="0" smtClean="0"/>
              <a:t>1120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4319" y="3082761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947508" y="250171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560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350739" y="5915482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560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17,3c,16</a:t>
            </a:r>
          </a:p>
        </p:txBody>
      </p:sp>
    </p:spTree>
    <p:extLst>
      <p:ext uri="{BB962C8B-B14F-4D97-AF65-F5344CB8AC3E}">
        <p14:creationId xmlns:p14="http://schemas.microsoft.com/office/powerpoint/2010/main" val="246688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animBg="1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796" y="664234"/>
            <a:ext cx="1010153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2"/>
            </a:pPr>
            <a:r>
              <a:rPr lang="en-GB" dirty="0" smtClean="0"/>
              <a:t>    Steve </a:t>
            </a:r>
            <a:r>
              <a:rPr lang="en-GB" dirty="0" smtClean="0"/>
              <a:t>puts these five numbers in their correct places on a number line.</a:t>
            </a:r>
          </a:p>
          <a:p>
            <a:pPr marL="342900" indent="-342900">
              <a:buAutoNum type="arabicPeriod" startAt="22"/>
            </a:pPr>
            <a:endParaRPr lang="en-GB" dirty="0"/>
          </a:p>
          <a:p>
            <a:pPr marL="342900" indent="-342900">
              <a:buAutoNum type="arabicPeriod" startAt="22"/>
            </a:pP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sz="2800" dirty="0" smtClean="0"/>
              <a:t>884     789     812     823     715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000" dirty="0" smtClean="0"/>
              <a:t>Write the number closest to </a:t>
            </a:r>
            <a:r>
              <a:rPr lang="en-GB" sz="2000" dirty="0" smtClean="0"/>
              <a:t>800</a:t>
            </a:r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Write the number furthest from </a:t>
            </a:r>
            <a:r>
              <a:rPr lang="en-GB" sz="2000" dirty="0" smtClean="0"/>
              <a:t>800</a:t>
            </a:r>
            <a:endParaRPr lang="en-GB" sz="20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6858000" y="215226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858000" y="335709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306574" y="2347700"/>
            <a:ext cx="117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789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306574" y="3552681"/>
            <a:ext cx="117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715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16,2b,1</a:t>
            </a:r>
          </a:p>
        </p:txBody>
      </p:sp>
    </p:spTree>
    <p:extLst>
      <p:ext uri="{BB962C8B-B14F-4D97-AF65-F5344CB8AC3E}">
        <p14:creationId xmlns:p14="http://schemas.microsoft.com/office/powerpoint/2010/main" val="27151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762" y="603848"/>
            <a:ext cx="93165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3"/>
            </a:pPr>
            <a:r>
              <a:rPr lang="en-GB" dirty="0" smtClean="0"/>
              <a:t>Put these houses in order of price starting with the </a:t>
            </a:r>
            <a:r>
              <a:rPr lang="en-GB" b="1" dirty="0" smtClean="0"/>
              <a:t>lowest</a:t>
            </a:r>
            <a:r>
              <a:rPr lang="en-GB" dirty="0" smtClean="0"/>
              <a:t> price.</a:t>
            </a:r>
          </a:p>
          <a:p>
            <a:r>
              <a:rPr lang="en-GB" dirty="0" smtClean="0"/>
              <a:t>	</a:t>
            </a:r>
            <a:endParaRPr lang="en-GB" dirty="0"/>
          </a:p>
          <a:p>
            <a:r>
              <a:rPr lang="en-GB" dirty="0" smtClean="0"/>
              <a:t>A: </a:t>
            </a:r>
            <a:r>
              <a:rPr lang="en-GB" dirty="0" smtClean="0"/>
              <a:t>£356,800     </a:t>
            </a:r>
            <a:r>
              <a:rPr lang="en-GB" dirty="0" smtClean="0"/>
              <a:t>B: £</a:t>
            </a:r>
            <a:r>
              <a:rPr lang="en-GB" dirty="0" smtClean="0"/>
              <a:t>180,200      </a:t>
            </a:r>
            <a:r>
              <a:rPr lang="en-GB" dirty="0" smtClean="0"/>
              <a:t>C: </a:t>
            </a:r>
            <a:r>
              <a:rPr lang="en-GB" dirty="0" smtClean="0"/>
              <a:t>£289,740   </a:t>
            </a:r>
            <a:r>
              <a:rPr lang="en-GB" dirty="0" smtClean="0"/>
              <a:t>D: £</a:t>
            </a:r>
            <a:r>
              <a:rPr lang="en-GB" dirty="0" smtClean="0"/>
              <a:t>202,999    </a:t>
            </a:r>
            <a:r>
              <a:rPr lang="en-GB" dirty="0" smtClean="0"/>
              <a:t>E: </a:t>
            </a:r>
            <a:r>
              <a:rPr lang="en-GB" dirty="0" smtClean="0"/>
              <a:t>£170,500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                              </a:t>
            </a:r>
            <a:endParaRPr lang="en-GB" sz="3600" dirty="0" smtClean="0"/>
          </a:p>
          <a:p>
            <a:r>
              <a:rPr lang="en-GB" dirty="0" smtClean="0"/>
              <a:t>_________        ____________   ______________     _____________    ___________</a:t>
            </a:r>
          </a:p>
          <a:p>
            <a:r>
              <a:rPr lang="en-GB" dirty="0" smtClean="0"/>
              <a:t>lowest</a:t>
            </a:r>
            <a:endParaRPr lang="en-GB" dirty="0"/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7082287" y="1518249"/>
            <a:ext cx="1285336" cy="10524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5589917" y="1518249"/>
            <a:ext cx="1285336" cy="10524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ction Button: Home 4">
            <a:hlinkClick r:id="" action="ppaction://hlinkshowjump?jump=firstslide" highlightClick="1"/>
          </p:cNvPr>
          <p:cNvSpPr/>
          <p:nvPr/>
        </p:nvSpPr>
        <p:spPr>
          <a:xfrm>
            <a:off x="4097547" y="1518249"/>
            <a:ext cx="1285336" cy="10524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2493034" y="1518249"/>
            <a:ext cx="1285336" cy="10524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902898" y="1518249"/>
            <a:ext cx="1285336" cy="105242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19199" y="5240689"/>
            <a:ext cx="8551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                 B            D                 C               A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16,2b,2</a:t>
            </a:r>
          </a:p>
        </p:txBody>
      </p:sp>
    </p:spTree>
    <p:extLst>
      <p:ext uri="{BB962C8B-B14F-4D97-AF65-F5344CB8AC3E}">
        <p14:creationId xmlns:p14="http://schemas.microsoft.com/office/powerpoint/2010/main" val="187496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9125" y="776377"/>
            <a:ext cx="103085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4"/>
            </a:pPr>
            <a:r>
              <a:rPr lang="en-GB" dirty="0" smtClean="0"/>
              <a:t>Write the three missing digits to make this addition correct.</a:t>
            </a:r>
          </a:p>
          <a:p>
            <a:pPr marL="342900" indent="-342900">
              <a:buAutoNum type="arabicPeriod" startAt="24"/>
            </a:pPr>
            <a:endParaRPr lang="en-GB" dirty="0"/>
          </a:p>
          <a:p>
            <a:pPr marL="342900" indent="-342900">
              <a:buAutoNum type="arabicPeriod" startAt="24"/>
            </a:pPr>
            <a:endParaRPr lang="en-GB" dirty="0" smtClean="0"/>
          </a:p>
          <a:p>
            <a:pPr marL="342900" indent="-342900">
              <a:buAutoNum type="arabicPeriod" startAt="24"/>
            </a:pPr>
            <a:endParaRPr lang="en-GB" dirty="0"/>
          </a:p>
          <a:p>
            <a:r>
              <a:rPr lang="en-GB" sz="2800" dirty="0" smtClean="0"/>
              <a:t>                       </a:t>
            </a:r>
            <a:r>
              <a:rPr lang="en-GB" sz="2800" dirty="0" smtClean="0"/>
              <a:t>4    8 </a:t>
            </a:r>
            <a:endParaRPr lang="en-GB" sz="2800" dirty="0" smtClean="0"/>
          </a:p>
          <a:p>
            <a:r>
              <a:rPr lang="en-GB" sz="2800" dirty="0" smtClean="0"/>
              <a:t> 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         +    4          1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            __________</a:t>
            </a:r>
          </a:p>
          <a:p>
            <a:endParaRPr lang="en-GB" sz="2800" dirty="0"/>
          </a:p>
          <a:p>
            <a:r>
              <a:rPr lang="en-GB" sz="2800" dirty="0" smtClean="0"/>
              <a:t>                             </a:t>
            </a:r>
            <a:r>
              <a:rPr lang="en-GB" sz="2800" dirty="0" smtClean="0"/>
              <a:t>1    8</a:t>
            </a:r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4201063" y="1694418"/>
            <a:ext cx="767751" cy="7986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594340" y="2574313"/>
            <a:ext cx="767751" cy="7986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039373" y="3763413"/>
            <a:ext cx="767751" cy="7986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300321" y="3972441"/>
            <a:ext cx="443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27253" y="2712011"/>
            <a:ext cx="106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33976" y="1832116"/>
            <a:ext cx="106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16,2b,3</a:t>
            </a:r>
          </a:p>
        </p:txBody>
      </p:sp>
    </p:spTree>
    <p:extLst>
      <p:ext uri="{BB962C8B-B14F-4D97-AF65-F5344CB8AC3E}">
        <p14:creationId xmlns:p14="http://schemas.microsoft.com/office/powerpoint/2010/main" val="150647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8740" y="569343"/>
            <a:ext cx="1102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25.  </a:t>
            </a:r>
            <a:r>
              <a:rPr lang="en-GB" dirty="0" smtClean="0"/>
              <a:t>This table shows the number of people living in various towns in England.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78302" y="3666226"/>
            <a:ext cx="7953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of the numbers of people living in Coventry and in Devises?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between the numbers of people living in Bury and in Guildford?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9149751" y="496447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9149751" y="36657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962181" y="1509623"/>
            <a:ext cx="2527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168 493</a:t>
            </a:r>
          </a:p>
          <a:p>
            <a:r>
              <a:rPr lang="en-GB" dirty="0" smtClean="0"/>
              <a:t>+</a:t>
            </a:r>
            <a:r>
              <a:rPr lang="en-GB" u="sng" dirty="0" smtClean="0"/>
              <a:t>30 083</a:t>
            </a:r>
          </a:p>
          <a:p>
            <a:r>
              <a:rPr lang="en-GB" dirty="0" smtClean="0"/>
              <a:t>198 576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51034" y="3899140"/>
            <a:ext cx="1725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198 576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256144" y="1587260"/>
            <a:ext cx="1820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193 482</a:t>
            </a:r>
          </a:p>
          <a:p>
            <a:r>
              <a:rPr lang="en-GB" dirty="0" smtClean="0"/>
              <a:t>-</a:t>
            </a:r>
            <a:r>
              <a:rPr lang="en-GB" u="sng" dirty="0" smtClean="0"/>
              <a:t>142 132</a:t>
            </a:r>
          </a:p>
          <a:p>
            <a:r>
              <a:rPr lang="en-GB" u="sng" dirty="0"/>
              <a:t> </a:t>
            </a:r>
            <a:r>
              <a:rPr lang="en-GB" u="sng" dirty="0" smtClean="0"/>
              <a:t>  51 350</a:t>
            </a:r>
            <a:endParaRPr lang="en-GB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9351034" y="5227608"/>
            <a:ext cx="113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51 350</a:t>
            </a:r>
            <a:endParaRPr lang="en-GB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076" y="1089781"/>
            <a:ext cx="3108525" cy="21643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16,2b,4</a:t>
            </a:r>
          </a:p>
        </p:txBody>
      </p:sp>
    </p:spTree>
    <p:extLst>
      <p:ext uri="{BB962C8B-B14F-4D97-AF65-F5344CB8AC3E}">
        <p14:creationId xmlns:p14="http://schemas.microsoft.com/office/powerpoint/2010/main" val="190075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7366" y="612475"/>
            <a:ext cx="102826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6"/>
            </a:pPr>
            <a:r>
              <a:rPr lang="en-GB" dirty="0" smtClean="0"/>
              <a:t>Write the number that is three less than </a:t>
            </a:r>
            <a:r>
              <a:rPr lang="en-GB" b="1" dirty="0" smtClean="0"/>
              <a:t>nine million</a:t>
            </a:r>
            <a:r>
              <a:rPr lang="en-GB" dirty="0" smtClean="0"/>
              <a:t>.</a:t>
            </a:r>
          </a:p>
          <a:p>
            <a:pPr marL="342900" indent="-342900">
              <a:buAutoNum type="arabicPeriod" startAt="26"/>
            </a:pPr>
            <a:endParaRPr lang="en-GB" dirty="0"/>
          </a:p>
          <a:p>
            <a:pPr marL="342900" indent="-342900">
              <a:buAutoNum type="arabicPeriod" startAt="26"/>
            </a:pPr>
            <a:endParaRPr lang="en-GB" dirty="0" smtClean="0"/>
          </a:p>
          <a:p>
            <a:pPr marL="342900" indent="-342900">
              <a:buAutoNum type="arabicPeriod" startAt="26"/>
            </a:pPr>
            <a:endParaRPr lang="en-GB" dirty="0"/>
          </a:p>
          <a:p>
            <a:pPr marL="342900" indent="-342900">
              <a:buAutoNum type="arabicPeriod" startAt="26"/>
            </a:pPr>
            <a:endParaRPr lang="en-GB" dirty="0" smtClean="0"/>
          </a:p>
          <a:p>
            <a:pPr marL="342900" indent="-342900">
              <a:buAutoNum type="arabicPeriod" startAt="26"/>
            </a:pPr>
            <a:endParaRPr lang="en-GB" dirty="0"/>
          </a:p>
          <a:p>
            <a:r>
              <a:rPr lang="en-GB" dirty="0" smtClean="0"/>
              <a:t>Write the number that is one thousand less than </a:t>
            </a:r>
            <a:r>
              <a:rPr lang="en-GB" b="1" dirty="0" smtClean="0"/>
              <a:t>five million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372043" y="2914585"/>
            <a:ext cx="348794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372044" y="1005272"/>
            <a:ext cx="348794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664569" y="1257300"/>
            <a:ext cx="2813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8 999 997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05246" y="3147646"/>
            <a:ext cx="1995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4 999 000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25415" y="2971670"/>
            <a:ext cx="27871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9 000 000</a:t>
            </a:r>
          </a:p>
          <a:p>
            <a:pPr marL="285750" indent="-285750">
              <a:buFontTx/>
              <a:buChar char="-"/>
            </a:pPr>
            <a:r>
              <a:rPr lang="en-GB" u="sng" dirty="0" smtClean="0"/>
              <a:t>          3</a:t>
            </a:r>
          </a:p>
          <a:p>
            <a:r>
              <a:rPr lang="en-GB" dirty="0"/>
              <a:t> </a:t>
            </a:r>
            <a:r>
              <a:rPr lang="en-GB" dirty="0" smtClean="0"/>
              <a:t> 8 999 997</a:t>
            </a:r>
          </a:p>
          <a:p>
            <a:endParaRPr lang="en-GB" dirty="0"/>
          </a:p>
          <a:p>
            <a:r>
              <a:rPr lang="en-GB" dirty="0" smtClean="0"/>
              <a:t>5 000 000</a:t>
            </a:r>
          </a:p>
          <a:p>
            <a:r>
              <a:rPr lang="en-GB" u="sng" dirty="0" smtClean="0"/>
              <a:t>-     1 000</a:t>
            </a:r>
          </a:p>
          <a:p>
            <a:r>
              <a:rPr lang="en-GB" dirty="0" smtClean="0"/>
              <a:t>4 999 000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16,2b,16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8572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796" y="664234"/>
            <a:ext cx="101015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7"/>
            </a:pPr>
            <a:r>
              <a:rPr lang="en-GB" dirty="0" smtClean="0"/>
              <a:t>       The </a:t>
            </a:r>
            <a:r>
              <a:rPr lang="en-GB" dirty="0" smtClean="0"/>
              <a:t>numbers in this sequence increase by </a:t>
            </a:r>
            <a:r>
              <a:rPr lang="en-GB" dirty="0" smtClean="0"/>
              <a:t>17 </a:t>
            </a:r>
            <a:r>
              <a:rPr lang="en-GB" dirty="0" smtClean="0"/>
              <a:t>each time.</a:t>
            </a:r>
          </a:p>
          <a:p>
            <a:pPr marL="342900" indent="-342900">
              <a:buAutoNum type="arabicPeriod" startAt="27"/>
            </a:pPr>
            <a:endParaRPr lang="en-GB" dirty="0"/>
          </a:p>
          <a:p>
            <a:pPr marL="342900" indent="-342900">
              <a:buAutoNum type="arabicPeriod" startAt="27"/>
            </a:pP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                          </a:t>
            </a:r>
            <a:r>
              <a:rPr lang="en-GB" sz="3600" dirty="0" smtClean="0"/>
              <a:t>79   96                   130    147</a:t>
            </a:r>
            <a:r>
              <a:rPr lang="en-GB" dirty="0" smtClean="0"/>
              <a:t>   </a:t>
            </a:r>
            <a:endParaRPr lang="en-GB" sz="2800" dirty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4796287" y="145065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45388" y="145065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338315" y="1512252"/>
            <a:ext cx="1173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113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538378" y="1512252"/>
            <a:ext cx="1173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62</a:t>
            </a:r>
            <a:endParaRPr lang="en-GB" sz="3600" dirty="0"/>
          </a:p>
        </p:txBody>
      </p:sp>
      <p:sp>
        <p:nvSpPr>
          <p:cNvPr id="7" name="Rectangle 6"/>
          <p:cNvSpPr/>
          <p:nvPr/>
        </p:nvSpPr>
        <p:spPr>
          <a:xfrm>
            <a:off x="9537940" y="14340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9920376" y="1512252"/>
            <a:ext cx="1224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164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16,3b,1</a:t>
            </a:r>
          </a:p>
        </p:txBody>
      </p:sp>
    </p:spTree>
    <p:extLst>
      <p:ext uri="{BB962C8B-B14F-4D97-AF65-F5344CB8AC3E}">
        <p14:creationId xmlns:p14="http://schemas.microsoft.com/office/powerpoint/2010/main" val="81786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3" t="23630" r="9085" b="29813"/>
          <a:stretch/>
        </p:blipFill>
        <p:spPr>
          <a:xfrm>
            <a:off x="4753232" y="591464"/>
            <a:ext cx="4662617" cy="23642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361" y="420130"/>
            <a:ext cx="5296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28.   </a:t>
            </a:r>
            <a:r>
              <a:rPr lang="en-GB" dirty="0" smtClean="0"/>
              <a:t>A toy shop orders 9 boxes of marbles.</a:t>
            </a:r>
          </a:p>
          <a:p>
            <a:endParaRPr lang="en-GB" dirty="0" smtClean="0"/>
          </a:p>
          <a:p>
            <a:r>
              <a:rPr lang="en-GB" dirty="0" smtClean="0"/>
              <a:t>     </a:t>
            </a:r>
            <a:r>
              <a:rPr lang="en-GB" dirty="0" smtClean="0"/>
              <a:t>  Each </a:t>
            </a:r>
            <a:r>
              <a:rPr lang="en-GB" dirty="0" smtClean="0"/>
              <a:t>box contains 6 bags of marbles.</a:t>
            </a:r>
          </a:p>
          <a:p>
            <a:endParaRPr lang="en-GB" dirty="0" smtClean="0"/>
          </a:p>
          <a:p>
            <a:r>
              <a:rPr lang="en-GB" dirty="0" smtClean="0"/>
              <a:t>     </a:t>
            </a:r>
            <a:r>
              <a:rPr lang="en-GB" dirty="0" smtClean="0"/>
              <a:t>  Each </a:t>
            </a:r>
            <a:r>
              <a:rPr lang="en-GB" dirty="0" smtClean="0"/>
              <a:t>bag contains 35 marbles.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How many marbles does the shop order in total?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539943" y="1650997"/>
            <a:ext cx="71669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35</a:t>
            </a:r>
          </a:p>
          <a:p>
            <a:r>
              <a:rPr lang="en-GB" sz="1100" dirty="0" smtClean="0"/>
              <a:t>marbles</a:t>
            </a:r>
            <a:endParaRPr lang="en-GB" sz="1100" dirty="0"/>
          </a:p>
        </p:txBody>
      </p:sp>
      <p:sp>
        <p:nvSpPr>
          <p:cNvPr id="5" name="Rectangle 4"/>
          <p:cNvSpPr/>
          <p:nvPr/>
        </p:nvSpPr>
        <p:spPr>
          <a:xfrm>
            <a:off x="9315366" y="475123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301578" y="3814119"/>
            <a:ext cx="3616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box contains 6 x 35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= 210</a:t>
            </a:r>
          </a:p>
          <a:p>
            <a:r>
              <a:rPr lang="en-GB" dirty="0" smtClean="0"/>
              <a:t>So 9 boxes contain 9 x 210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       =  1890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859062" y="5014448"/>
            <a:ext cx="1210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1890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16,3b,11</a:t>
            </a:r>
          </a:p>
        </p:txBody>
      </p:sp>
    </p:spTree>
    <p:extLst>
      <p:ext uri="{BB962C8B-B14F-4D97-AF65-F5344CB8AC3E}">
        <p14:creationId xmlns:p14="http://schemas.microsoft.com/office/powerpoint/2010/main" val="232881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6981" y="474453"/>
            <a:ext cx="109900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9"/>
            </a:pPr>
            <a:r>
              <a:rPr lang="en-GB" dirty="0" smtClean="0"/>
              <a:t>     Scarlett </a:t>
            </a:r>
            <a:r>
              <a:rPr lang="en-GB" dirty="0" smtClean="0"/>
              <a:t>chooses a number less than </a:t>
            </a:r>
            <a:r>
              <a:rPr lang="en-GB" dirty="0" smtClean="0"/>
              <a:t>100</a:t>
            </a:r>
            <a:r>
              <a:rPr lang="en-GB" dirty="0" smtClean="0"/>
              <a:t>.</a:t>
            </a:r>
          </a:p>
          <a:p>
            <a:pPr marL="342900" indent="-342900">
              <a:buAutoNum type="arabicPeriod" startAt="29"/>
            </a:pPr>
            <a:endParaRPr lang="en-GB" dirty="0"/>
          </a:p>
          <a:p>
            <a:r>
              <a:rPr lang="en-GB" dirty="0" smtClean="0"/>
              <a:t>          She </a:t>
            </a:r>
            <a:r>
              <a:rPr lang="en-GB" dirty="0" smtClean="0"/>
              <a:t>divides it by 5 and then adds 8</a:t>
            </a:r>
          </a:p>
          <a:p>
            <a:endParaRPr lang="en-GB" dirty="0"/>
          </a:p>
          <a:p>
            <a:r>
              <a:rPr lang="en-GB" dirty="0" smtClean="0"/>
              <a:t>          She </a:t>
            </a:r>
            <a:r>
              <a:rPr lang="en-GB" dirty="0" smtClean="0"/>
              <a:t>then divides this result by </a:t>
            </a:r>
            <a:r>
              <a:rPr lang="en-GB" dirty="0" smtClean="0"/>
              <a:t>4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        Her </a:t>
            </a:r>
            <a:r>
              <a:rPr lang="en-GB" dirty="0" smtClean="0"/>
              <a:t>answer is </a:t>
            </a:r>
            <a:r>
              <a:rPr lang="en-GB" dirty="0" smtClean="0"/>
              <a:t>6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       What </a:t>
            </a:r>
            <a:r>
              <a:rPr lang="en-GB" dirty="0" smtClean="0"/>
              <a:t>was the number she started with?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051800" y="440016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483743" y="3372928"/>
            <a:ext cx="3433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6 </a:t>
            </a:r>
            <a:r>
              <a:rPr lang="en-GB" sz="2400" dirty="0" smtClean="0"/>
              <a:t>x </a:t>
            </a:r>
            <a:r>
              <a:rPr lang="en-GB" sz="2400" dirty="0" smtClean="0"/>
              <a:t>4 </a:t>
            </a:r>
            <a:r>
              <a:rPr lang="en-GB" sz="2400" dirty="0" smtClean="0"/>
              <a:t>= </a:t>
            </a:r>
            <a:r>
              <a:rPr lang="en-GB" sz="2400" dirty="0" smtClean="0"/>
              <a:t>24</a:t>
            </a:r>
            <a:endParaRPr lang="en-GB" sz="2400" dirty="0" smtClean="0"/>
          </a:p>
          <a:p>
            <a:r>
              <a:rPr lang="en-GB" sz="2400" dirty="0" smtClean="0"/>
              <a:t>24 </a:t>
            </a:r>
            <a:r>
              <a:rPr lang="en-GB" sz="2400" dirty="0" smtClean="0"/>
              <a:t>– 8 = </a:t>
            </a:r>
            <a:r>
              <a:rPr lang="en-GB" sz="2400" dirty="0" smtClean="0"/>
              <a:t>16</a:t>
            </a:r>
            <a:endParaRPr lang="en-GB" sz="2400" dirty="0" smtClean="0"/>
          </a:p>
          <a:p>
            <a:r>
              <a:rPr lang="en-GB" sz="2400" dirty="0" smtClean="0"/>
              <a:t>16 </a:t>
            </a:r>
            <a:r>
              <a:rPr lang="en-GB" sz="2400" dirty="0" smtClean="0"/>
              <a:t>x 5  = </a:t>
            </a:r>
            <a:r>
              <a:rPr lang="en-GB" sz="2400" dirty="0" smtClean="0"/>
              <a:t>80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84875" y="4658264"/>
            <a:ext cx="114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80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16,3b,13</a:t>
            </a:r>
          </a:p>
        </p:txBody>
      </p:sp>
    </p:spTree>
    <p:extLst>
      <p:ext uri="{BB962C8B-B14F-4D97-AF65-F5344CB8AC3E}">
        <p14:creationId xmlns:p14="http://schemas.microsoft.com/office/powerpoint/2010/main" val="15859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849" y="586596"/>
            <a:ext cx="1065362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0"/>
            </a:pPr>
            <a:r>
              <a:rPr lang="en-GB" dirty="0" smtClean="0"/>
              <a:t>  Circle two numbers that multiply together to equal </a:t>
            </a:r>
            <a:r>
              <a:rPr lang="en-GB" b="1" dirty="0" smtClean="0"/>
              <a:t>60 </a:t>
            </a:r>
            <a:r>
              <a:rPr lang="en-GB" b="1" dirty="0" smtClean="0"/>
              <a:t>million</a:t>
            </a:r>
            <a:r>
              <a:rPr lang="en-GB" dirty="0" smtClean="0"/>
              <a:t>.</a:t>
            </a:r>
            <a:endParaRPr lang="en-GB" dirty="0"/>
          </a:p>
          <a:p>
            <a:pPr marL="342900" indent="-342900">
              <a:buAutoNum type="arabicPeriod" startAt="30"/>
            </a:pPr>
            <a:endParaRPr lang="en-GB" dirty="0" smtClean="0"/>
          </a:p>
          <a:p>
            <a:pPr marL="342900" indent="-342900">
              <a:buAutoNum type="arabicPeriod" startAt="30"/>
            </a:pPr>
            <a:endParaRPr lang="en-GB" dirty="0"/>
          </a:p>
          <a:p>
            <a:r>
              <a:rPr lang="en-GB" sz="3200" dirty="0" smtClean="0"/>
              <a:t>200   2,000   </a:t>
            </a:r>
            <a:r>
              <a:rPr lang="en-GB" sz="3200" dirty="0" smtClean="0"/>
              <a:t>30,000   300,000</a:t>
            </a:r>
            <a:endParaRPr lang="en-GB" sz="3200" dirty="0" smtClean="0"/>
          </a:p>
        </p:txBody>
      </p:sp>
      <p:sp>
        <p:nvSpPr>
          <p:cNvPr id="3" name="Oval 2"/>
          <p:cNvSpPr/>
          <p:nvPr/>
        </p:nvSpPr>
        <p:spPr>
          <a:xfrm>
            <a:off x="4692107" y="1105620"/>
            <a:ext cx="1345721" cy="12853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18127" y="1187454"/>
            <a:ext cx="1345721" cy="12853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16,3b,19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25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917" y="646981"/>
            <a:ext cx="990312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1"/>
            </a:pPr>
            <a:r>
              <a:rPr lang="en-GB" dirty="0" smtClean="0"/>
              <a:t>        </a:t>
            </a:r>
            <a:r>
              <a:rPr lang="en-GB" sz="2800" dirty="0" smtClean="0"/>
              <a:t>5,148  </a:t>
            </a:r>
            <a:r>
              <a:rPr lang="en-GB" altLang="en-US" sz="28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  13 = 396</a:t>
            </a:r>
          </a:p>
          <a:p>
            <a:pPr marL="342900" indent="-342900">
              <a:buFont typeface="+mj-lt"/>
              <a:buAutoNum type="arabicPeriod" startAt="31"/>
            </a:pPr>
            <a:endParaRPr lang="en-GB" sz="2800" dirty="0"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GB" sz="24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Explain how you can use this fact to find the answer to 14 x 396</a:t>
            </a:r>
            <a:endParaRPr lang="en-GB" sz="2400" dirty="0"/>
          </a:p>
          <a:p>
            <a:pPr marL="342900" indent="-342900">
              <a:buAutoNum type="arabicPeriod" startAt="21"/>
            </a:pPr>
            <a:endParaRPr lang="en-GB" dirty="0" smtClean="0"/>
          </a:p>
          <a:p>
            <a:pPr marL="342900" indent="-342900">
              <a:buAutoNum type="arabicPeriod" startAt="21"/>
            </a:pP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820174" y="2277374"/>
            <a:ext cx="457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5,148 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  </a:t>
            </a:r>
            <a:r>
              <a:rPr lang="en-GB" altLang="en-US" sz="24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13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GB" altLang="en-US" sz="24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396</a:t>
            </a:r>
            <a:endParaRPr lang="en-GB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GB" sz="2400" dirty="0" smtClean="0"/>
          </a:p>
          <a:p>
            <a:r>
              <a:rPr lang="en-GB" sz="2400" dirty="0" smtClean="0"/>
              <a:t>   is the same as </a:t>
            </a:r>
          </a:p>
          <a:p>
            <a:r>
              <a:rPr lang="en-GB" sz="2400" dirty="0" smtClean="0"/>
              <a:t>5,148 = 396 x 13</a:t>
            </a:r>
          </a:p>
          <a:p>
            <a:r>
              <a:rPr lang="en-GB" sz="2400" dirty="0" smtClean="0"/>
              <a:t>so         396 x 14 is another 396</a:t>
            </a:r>
          </a:p>
          <a:p>
            <a:endParaRPr lang="en-GB" sz="2400" dirty="0"/>
          </a:p>
          <a:p>
            <a:r>
              <a:rPr lang="en-GB" sz="2400" dirty="0" smtClean="0"/>
              <a:t>5,148 + 396 =</a:t>
            </a:r>
          </a:p>
          <a:p>
            <a:r>
              <a:rPr lang="en-GB" sz="2400" dirty="0" smtClean="0"/>
              <a:t>5,544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16,3b,21</a:t>
            </a:r>
          </a:p>
        </p:txBody>
      </p:sp>
    </p:spTree>
    <p:extLst>
      <p:ext uri="{BB962C8B-B14F-4D97-AF65-F5344CB8AC3E}">
        <p14:creationId xmlns:p14="http://schemas.microsoft.com/office/powerpoint/2010/main" val="139502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9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1427</Words>
  <Application>Microsoft Office PowerPoint</Application>
  <PresentationFormat>Widescreen</PresentationFormat>
  <Paragraphs>468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Integers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34</cp:revision>
  <dcterms:created xsi:type="dcterms:W3CDTF">2016-06-25T18:12:41Z</dcterms:created>
  <dcterms:modified xsi:type="dcterms:W3CDTF">2019-01-01T16:08:01Z</dcterms:modified>
</cp:coreProperties>
</file>