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13/01/2019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Decimals and Money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 </a:t>
            </a:r>
            <a:r>
              <a:rPr lang="en-GB" dirty="0" smtClean="0"/>
              <a:t>Last year, </a:t>
            </a:r>
            <a:r>
              <a:rPr lang="en-GB" dirty="0" smtClean="0"/>
              <a:t>Katie </a:t>
            </a:r>
            <a:r>
              <a:rPr lang="en-GB" dirty="0" smtClean="0"/>
              <a:t>went to four concerts.</a:t>
            </a:r>
          </a:p>
          <a:p>
            <a:pPr marL="342900" indent="-342900">
              <a:buFont typeface="+mj-lt"/>
              <a:buAutoNum type="arabicPeriod" startAt="18"/>
            </a:pPr>
            <a:endParaRPr lang="en-GB" dirty="0"/>
          </a:p>
          <a:p>
            <a:r>
              <a:rPr lang="en-GB" dirty="0" smtClean="0"/>
              <a:t>Three of </a:t>
            </a:r>
            <a:r>
              <a:rPr lang="en-GB" dirty="0" smtClean="0"/>
              <a:t>her </a:t>
            </a:r>
            <a:r>
              <a:rPr lang="en-GB" dirty="0" smtClean="0"/>
              <a:t>tickets cost </a:t>
            </a:r>
            <a:r>
              <a:rPr lang="en-GB" dirty="0" smtClean="0"/>
              <a:t>£6 </a:t>
            </a:r>
            <a:r>
              <a:rPr lang="en-GB" dirty="0" smtClean="0"/>
              <a:t>each.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10150133" y="5008030"/>
            <a:ext cx="1834721" cy="68255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065819" y="980126"/>
            <a:ext cx="3823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other ticket cost </a:t>
            </a:r>
            <a:r>
              <a:rPr lang="en-GB" dirty="0" smtClean="0"/>
              <a:t>£</a:t>
            </a:r>
            <a:r>
              <a:rPr lang="en-GB" dirty="0"/>
              <a:t>8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3618" y="3179618"/>
            <a:ext cx="570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was the </a:t>
            </a:r>
            <a:r>
              <a:rPr lang="en-GB" b="1" dirty="0" smtClean="0"/>
              <a:t>mean</a:t>
            </a:r>
            <a:r>
              <a:rPr lang="en-GB" dirty="0" smtClean="0"/>
              <a:t> cost of the tickets?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587337" y="2139506"/>
            <a:ext cx="2098964" cy="7501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493818" y="1905255"/>
            <a:ext cx="2047010" cy="7937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348345" y="1797627"/>
            <a:ext cx="2047010" cy="7169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93818" y="1829810"/>
            <a:ext cx="1756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Concert ticket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473035" y="2128095"/>
            <a:ext cx="1808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Admit one person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016085" y="1920179"/>
            <a:ext cx="467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£6</a:t>
            </a:r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7325591" y="1829810"/>
            <a:ext cx="1901536" cy="6847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7580167" y="1797627"/>
            <a:ext cx="1756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Concert ticket</a:t>
            </a:r>
            <a:endParaRPr lang="en-GB" sz="1600" dirty="0"/>
          </a:p>
        </p:txBody>
      </p:sp>
      <p:sp>
        <p:nvSpPr>
          <p:cNvPr id="19" name="7-Point Star 18"/>
          <p:cNvSpPr/>
          <p:nvPr/>
        </p:nvSpPr>
        <p:spPr>
          <a:xfrm>
            <a:off x="4309631" y="2540917"/>
            <a:ext cx="226000" cy="140277"/>
          </a:xfrm>
          <a:prstGeom prst="star7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7325591" y="2110649"/>
            <a:ext cx="1808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Admit one person</a:t>
            </a:r>
            <a:endParaRPr lang="en-GB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8905012" y="1986715"/>
            <a:ext cx="467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£8</a:t>
            </a:r>
            <a:endParaRPr lang="en-GB" sz="1400" dirty="0"/>
          </a:p>
        </p:txBody>
      </p:sp>
      <p:sp>
        <p:nvSpPr>
          <p:cNvPr id="12" name="5-Point Star 11"/>
          <p:cNvSpPr/>
          <p:nvPr/>
        </p:nvSpPr>
        <p:spPr>
          <a:xfrm>
            <a:off x="8832273" y="2204418"/>
            <a:ext cx="290945" cy="30133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7-Point Star 12"/>
          <p:cNvSpPr/>
          <p:nvPr/>
        </p:nvSpPr>
        <p:spPr>
          <a:xfrm>
            <a:off x="4029077" y="2194682"/>
            <a:ext cx="280554" cy="280554"/>
          </a:xfrm>
          <a:prstGeom prst="star7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4-Point Star 17"/>
          <p:cNvSpPr/>
          <p:nvPr/>
        </p:nvSpPr>
        <p:spPr>
          <a:xfrm>
            <a:off x="3740726" y="2698981"/>
            <a:ext cx="132483" cy="170610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1138296" y="3751594"/>
            <a:ext cx="289808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Total cost =</a:t>
            </a:r>
          </a:p>
          <a:p>
            <a:r>
              <a:rPr lang="en-GB" sz="2400" dirty="0" smtClean="0"/>
              <a:t>3 x </a:t>
            </a:r>
            <a:r>
              <a:rPr lang="en-GB" sz="2400" dirty="0" smtClean="0"/>
              <a:t>£6 </a:t>
            </a:r>
            <a:r>
              <a:rPr lang="en-GB" sz="2400" dirty="0" smtClean="0"/>
              <a:t>+ </a:t>
            </a:r>
            <a:r>
              <a:rPr lang="en-GB" sz="2400" dirty="0" smtClean="0"/>
              <a:t>£8 </a:t>
            </a:r>
            <a:r>
              <a:rPr lang="en-GB" sz="2400" dirty="0" smtClean="0"/>
              <a:t>=</a:t>
            </a:r>
          </a:p>
          <a:p>
            <a:r>
              <a:rPr lang="en-GB" sz="2400" dirty="0" smtClean="0"/>
              <a:t>£</a:t>
            </a:r>
            <a:r>
              <a:rPr lang="en-GB" sz="2400" dirty="0" smtClean="0"/>
              <a:t>26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Mean = £</a:t>
            </a:r>
            <a:r>
              <a:rPr lang="en-GB" sz="2400" dirty="0" smtClean="0"/>
              <a:t>26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4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539666" y="3838875"/>
            <a:ext cx="1447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4   </a:t>
            </a:r>
            <a:r>
              <a:rPr lang="en-GB" sz="2400" dirty="0" smtClean="0"/>
              <a:t>26.00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143348" y="3567922"/>
            <a:ext cx="125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6.50</a:t>
            </a:r>
            <a:endParaRPr lang="en-GB" sz="2400" dirty="0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5983550" y="3932808"/>
            <a:ext cx="1082269" cy="88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983550" y="3932808"/>
            <a:ext cx="0" cy="3677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437581" y="5118475"/>
            <a:ext cx="125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£6.50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18,3,18</a:t>
            </a:r>
          </a:p>
        </p:txBody>
      </p:sp>
    </p:spTree>
    <p:extLst>
      <p:ext uri="{BB962C8B-B14F-4D97-AF65-F5344CB8AC3E}">
        <p14:creationId xmlns:p14="http://schemas.microsoft.com/office/powerpoint/2010/main" val="226818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/>
      <p:bldP spid="22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</a:t>
            </a:r>
            <a:r>
              <a:rPr lang="en-GB" dirty="0" smtClean="0"/>
              <a:t>Write these numbers in order of size, starting with the largest and decreasing.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25245" y="1421130"/>
            <a:ext cx="7359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0.091           0.9            0.089         0.88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71239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59732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96901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34070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41696" y="331830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smallest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184118" y="2490122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0.091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225245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0.089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017967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0.88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938762" y="2509310"/>
            <a:ext cx="158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0.9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17,2c,6</a:t>
            </a:r>
          </a:p>
        </p:txBody>
      </p:sp>
    </p:spTree>
    <p:extLst>
      <p:ext uri="{BB962C8B-B14F-4D97-AF65-F5344CB8AC3E}">
        <p14:creationId xmlns:p14="http://schemas.microsoft.com/office/powerpoint/2010/main" val="209770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5466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459455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</a:t>
            </a:r>
            <a:r>
              <a:rPr lang="en-GB" dirty="0" smtClean="0"/>
              <a:t>.  </a:t>
            </a:r>
            <a:r>
              <a:rPr lang="en-GB" dirty="0" smtClean="0"/>
              <a:t>Oliver </a:t>
            </a:r>
            <a:r>
              <a:rPr lang="en-GB" dirty="0" smtClean="0"/>
              <a:t>and </a:t>
            </a:r>
            <a:r>
              <a:rPr lang="en-GB" dirty="0" smtClean="0"/>
              <a:t>Aiden </a:t>
            </a:r>
            <a:r>
              <a:rPr lang="en-GB" dirty="0" smtClean="0"/>
              <a:t>buy some stickers.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84917" y="1251751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Pack of </a:t>
            </a:r>
            <a:r>
              <a:rPr lang="en-GB" b="1" dirty="0" smtClean="0"/>
              <a:t>35 </a:t>
            </a:r>
            <a:r>
              <a:rPr lang="en-GB" b="1" dirty="0" smtClean="0"/>
              <a:t>stickers </a:t>
            </a:r>
          </a:p>
          <a:p>
            <a:pPr algn="ctr"/>
            <a:r>
              <a:rPr lang="en-GB" b="1" dirty="0" smtClean="0"/>
              <a:t>£34.50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44862" y="1251750"/>
            <a:ext cx="141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35 </a:t>
            </a:r>
            <a:r>
              <a:rPr lang="en-GB" b="1" dirty="0" smtClean="0"/>
              <a:t>stickers </a:t>
            </a:r>
          </a:p>
          <a:p>
            <a:pPr algn="ctr"/>
            <a:r>
              <a:rPr lang="en-GB" b="1" dirty="0" smtClean="0"/>
              <a:t>99p each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4198" y="2370338"/>
            <a:ext cx="540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Oiver</a:t>
            </a:r>
            <a:r>
              <a:rPr lang="en-GB" dirty="0" smtClean="0"/>
              <a:t> </a:t>
            </a:r>
            <a:r>
              <a:rPr lang="en-GB" dirty="0" smtClean="0"/>
              <a:t>buys a pack of </a:t>
            </a:r>
            <a:r>
              <a:rPr lang="en-GB" dirty="0" smtClean="0"/>
              <a:t>35 </a:t>
            </a:r>
            <a:r>
              <a:rPr lang="en-GB" dirty="0" smtClean="0"/>
              <a:t>stickers for </a:t>
            </a:r>
            <a:r>
              <a:rPr lang="en-GB" dirty="0" smtClean="0"/>
              <a:t>£34.50</a:t>
            </a:r>
          </a:p>
          <a:p>
            <a:endParaRPr lang="en-GB" dirty="0"/>
          </a:p>
          <a:p>
            <a:r>
              <a:rPr lang="en-GB" dirty="0" smtClean="0"/>
              <a:t>Aiden </a:t>
            </a:r>
            <a:r>
              <a:rPr lang="en-GB" dirty="0" smtClean="0"/>
              <a:t>buys </a:t>
            </a:r>
            <a:r>
              <a:rPr lang="en-GB" dirty="0" smtClean="0"/>
              <a:t>35 </a:t>
            </a:r>
            <a:r>
              <a:rPr lang="en-GB" dirty="0" smtClean="0"/>
              <a:t>single stickers for 99p each.</a:t>
            </a:r>
          </a:p>
          <a:p>
            <a:endParaRPr lang="en-GB" dirty="0"/>
          </a:p>
          <a:p>
            <a:r>
              <a:rPr lang="en-GB" dirty="0" smtClean="0"/>
              <a:t>How much more does </a:t>
            </a:r>
            <a:r>
              <a:rPr lang="en-GB" dirty="0" smtClean="0"/>
              <a:t>Aiden </a:t>
            </a:r>
            <a:r>
              <a:rPr lang="en-GB" dirty="0" smtClean="0"/>
              <a:t>pay than </a:t>
            </a:r>
            <a:r>
              <a:rPr lang="en-GB" dirty="0" smtClean="0"/>
              <a:t>Oliver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52769" y="4259216"/>
            <a:ext cx="79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816100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35 </a:t>
            </a:r>
            <a:r>
              <a:rPr lang="en-GB" sz="2400" dirty="0" smtClean="0"/>
              <a:t>x  99p =</a:t>
            </a:r>
          </a:p>
          <a:p>
            <a:r>
              <a:rPr lang="en-GB" sz="2400" dirty="0" smtClean="0"/>
              <a:t>£35 </a:t>
            </a:r>
            <a:r>
              <a:rPr lang="en-GB" sz="2400" dirty="0" smtClean="0"/>
              <a:t>– </a:t>
            </a:r>
            <a:r>
              <a:rPr lang="en-GB" sz="2400" dirty="0" smtClean="0"/>
              <a:t>35p </a:t>
            </a:r>
            <a:r>
              <a:rPr lang="en-GB" sz="2400" dirty="0" smtClean="0"/>
              <a:t>=</a:t>
            </a:r>
          </a:p>
          <a:p>
            <a:r>
              <a:rPr lang="en-GB" sz="2400" dirty="0" smtClean="0"/>
              <a:t>£34.65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15466" y="4028383"/>
            <a:ext cx="218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£34.65 </a:t>
            </a:r>
            <a:r>
              <a:rPr lang="en-GB" sz="2400" dirty="0" smtClean="0"/>
              <a:t>– </a:t>
            </a:r>
          </a:p>
          <a:p>
            <a:r>
              <a:rPr lang="en-GB" sz="2400" dirty="0" smtClean="0"/>
              <a:t>£</a:t>
            </a:r>
            <a:r>
              <a:rPr lang="en-GB" sz="2400" u="sng" dirty="0" smtClean="0"/>
              <a:t>34</a:t>
            </a:r>
            <a:r>
              <a:rPr lang="en-GB" sz="2400" u="sng" dirty="0" smtClean="0"/>
              <a:t>.50</a:t>
            </a:r>
            <a:endParaRPr lang="en-GB" sz="2400" u="sng" dirty="0" smtClean="0"/>
          </a:p>
          <a:p>
            <a:r>
              <a:rPr lang="en-GB" sz="2400" dirty="0" smtClean="0"/>
              <a:t>£  </a:t>
            </a:r>
            <a:r>
              <a:rPr lang="en-GB" sz="2400" dirty="0" smtClean="0"/>
              <a:t>0.15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835964" y="4182272"/>
            <a:ext cx="121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0.15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17,2c,13</a:t>
            </a:r>
          </a:p>
        </p:txBody>
      </p:sp>
    </p:spTree>
    <p:extLst>
      <p:ext uri="{BB962C8B-B14F-4D97-AF65-F5344CB8AC3E}">
        <p14:creationId xmlns:p14="http://schemas.microsoft.com/office/powerpoint/2010/main" val="115885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GB" dirty="0" smtClean="0"/>
              <a:t>    Sophie </a:t>
            </a:r>
            <a:r>
              <a:rPr lang="en-GB" dirty="0" smtClean="0"/>
              <a:t>posts </a:t>
            </a:r>
            <a:r>
              <a:rPr lang="en-GB" dirty="0" smtClean="0"/>
              <a:t>six </a:t>
            </a:r>
            <a:r>
              <a:rPr lang="en-GB" dirty="0" smtClean="0"/>
              <a:t>large letters.</a:t>
            </a:r>
          </a:p>
          <a:p>
            <a:pPr marL="342900" indent="-342900">
              <a:buAutoNum type="arabicPeriod" startAt="4"/>
            </a:pPr>
            <a:endParaRPr lang="en-GB" dirty="0"/>
          </a:p>
          <a:p>
            <a:r>
              <a:rPr lang="en-GB" dirty="0" smtClean="0"/>
              <a:t>The postage costs the same for each letter.</a:t>
            </a:r>
          </a:p>
          <a:p>
            <a:endParaRPr lang="en-GB" dirty="0"/>
          </a:p>
          <a:p>
            <a:r>
              <a:rPr lang="en-GB" dirty="0" smtClean="0"/>
              <a:t>She pays with a </a:t>
            </a:r>
            <a:r>
              <a:rPr lang="en-GB" dirty="0" smtClean="0"/>
              <a:t>£10 </a:t>
            </a:r>
            <a:r>
              <a:rPr lang="en-GB" dirty="0" smtClean="0"/>
              <a:t>note.</a:t>
            </a:r>
          </a:p>
          <a:p>
            <a:endParaRPr lang="en-GB" dirty="0"/>
          </a:p>
          <a:p>
            <a:r>
              <a:rPr lang="en-GB" dirty="0" smtClean="0"/>
              <a:t>Her change is </a:t>
            </a:r>
            <a:r>
              <a:rPr lang="en-GB" dirty="0" smtClean="0"/>
              <a:t>£2.74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What is the cost of posting </a:t>
            </a:r>
            <a:r>
              <a:rPr lang="en-GB" b="1" dirty="0" smtClean="0"/>
              <a:t>one</a:t>
            </a:r>
            <a:r>
              <a:rPr lang="en-GB" dirty="0" smtClean="0"/>
              <a:t> letter?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895425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816100" y="3543300"/>
            <a:ext cx="1638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£10.00 </a:t>
            </a:r>
            <a:r>
              <a:rPr lang="en-GB" sz="2800" dirty="0" smtClean="0"/>
              <a:t>–</a:t>
            </a:r>
          </a:p>
          <a:p>
            <a:r>
              <a:rPr lang="en-GB" sz="2800" u="sng" dirty="0" smtClean="0"/>
              <a:t>£  2.74</a:t>
            </a:r>
            <a:endParaRPr lang="en-GB" sz="2800" u="sng" dirty="0" smtClean="0"/>
          </a:p>
          <a:p>
            <a:r>
              <a:rPr lang="en-GB" sz="2800" u="sng" dirty="0" smtClean="0"/>
              <a:t>£  </a:t>
            </a:r>
            <a:r>
              <a:rPr lang="en-GB" sz="2800" u="sng" dirty="0" smtClean="0"/>
              <a:t>7.26</a:t>
            </a:r>
            <a:endParaRPr lang="en-GB" sz="2800" u="sng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7.26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845050" y="3835400"/>
            <a:ext cx="41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492750" y="3312179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1.21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9101523" y="472381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1.21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17,2c,19</a:t>
            </a:r>
          </a:p>
        </p:txBody>
      </p:sp>
    </p:spTree>
    <p:extLst>
      <p:ext uri="{BB962C8B-B14F-4D97-AF65-F5344CB8AC3E}">
        <p14:creationId xmlns:p14="http://schemas.microsoft.com/office/powerpoint/2010/main" val="97988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0" grpId="0" animBg="1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5.  </a:t>
            </a:r>
            <a:r>
              <a:rPr lang="en-GB" dirty="0" smtClean="0"/>
              <a:t>Write the missing number to make this </a:t>
            </a:r>
            <a:r>
              <a:rPr lang="en-GB" b="1" dirty="0" smtClean="0"/>
              <a:t>division</a:t>
            </a:r>
            <a:r>
              <a:rPr lang="en-GB" dirty="0" smtClean="0"/>
              <a:t> correct.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368859" y="1262286"/>
            <a:ext cx="444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871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                         = </a:t>
            </a:r>
            <a:r>
              <a:rPr lang="en-GB" sz="2400" dirty="0" smtClean="0"/>
              <a:t>87.1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263102" y="110692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863265" y="1231508"/>
            <a:ext cx="1001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10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17,3c,1</a:t>
            </a:r>
          </a:p>
        </p:txBody>
      </p:sp>
    </p:spTree>
    <p:extLst>
      <p:ext uri="{BB962C8B-B14F-4D97-AF65-F5344CB8AC3E}">
        <p14:creationId xmlns:p14="http://schemas.microsoft.com/office/powerpoint/2010/main" val="411399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en-GB" dirty="0" smtClean="0"/>
              <a:t>The children at Castle School are collecting money for charity.</a:t>
            </a:r>
          </a:p>
          <a:p>
            <a:pPr marL="342900" indent="-342900">
              <a:buAutoNum type="arabicPeriod" startAt="6"/>
            </a:pPr>
            <a:endParaRPr lang="en-GB" dirty="0"/>
          </a:p>
          <a:p>
            <a:r>
              <a:rPr lang="en-GB" dirty="0" smtClean="0"/>
              <a:t>     Their target is to collect </a:t>
            </a:r>
            <a:r>
              <a:rPr lang="en-GB" dirty="0" smtClean="0"/>
              <a:t>£800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    So far they have collected </a:t>
            </a:r>
            <a:r>
              <a:rPr lang="en-GB" dirty="0" smtClean="0"/>
              <a:t>£632.21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    How much more do they need to reach their target?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36132" y="4298212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627833" y="2913217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800.00 </a:t>
            </a:r>
            <a:r>
              <a:rPr lang="en-GB" sz="2800" dirty="0" smtClean="0"/>
              <a:t>–</a:t>
            </a:r>
          </a:p>
          <a:p>
            <a:r>
              <a:rPr lang="en-GB" sz="2800" u="sng" dirty="0" smtClean="0"/>
              <a:t>632.21</a:t>
            </a:r>
            <a:r>
              <a:rPr lang="en-GB" sz="2800" dirty="0" smtClean="0"/>
              <a:t> </a:t>
            </a:r>
            <a:endParaRPr lang="en-GB" sz="2800" u="sng" dirty="0" smtClean="0"/>
          </a:p>
          <a:p>
            <a:r>
              <a:rPr lang="en-GB" sz="2800" dirty="0" smtClean="0"/>
              <a:t>167.79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713705" y="4190490"/>
            <a:ext cx="1374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167</a:t>
            </a:r>
            <a:r>
              <a:rPr lang="en-GB" sz="2800" dirty="0" smtClean="0"/>
              <a:t>.79</a:t>
            </a:r>
            <a:endParaRPr lang="en-GB" sz="2800" dirty="0"/>
          </a:p>
          <a:p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17,3c,5</a:t>
            </a:r>
          </a:p>
        </p:txBody>
      </p:sp>
    </p:spTree>
    <p:extLst>
      <p:ext uri="{BB962C8B-B14F-4D97-AF65-F5344CB8AC3E}">
        <p14:creationId xmlns:p14="http://schemas.microsoft.com/office/powerpoint/2010/main" val="374693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en-GB" dirty="0" smtClean="0"/>
              <a:t>    9 bananas </a:t>
            </a:r>
            <a:r>
              <a:rPr lang="en-GB" dirty="0" smtClean="0"/>
              <a:t>cost the same as </a:t>
            </a:r>
            <a:r>
              <a:rPr lang="en-GB" dirty="0" smtClean="0"/>
              <a:t>2 pineapples.</a:t>
            </a:r>
            <a:endParaRPr lang="en-GB" dirty="0" smtClean="0"/>
          </a:p>
          <a:p>
            <a:pPr marL="342900" indent="-342900">
              <a:buAutoNum type="arabicPeriod" startAt="7"/>
            </a:pPr>
            <a:endParaRPr lang="en-GB" dirty="0"/>
          </a:p>
          <a:p>
            <a:r>
              <a:rPr lang="en-GB" dirty="0" smtClean="0"/>
              <a:t>One </a:t>
            </a:r>
            <a:r>
              <a:rPr lang="en-GB" dirty="0" smtClean="0"/>
              <a:t>pineapple </a:t>
            </a:r>
            <a:r>
              <a:rPr lang="en-GB" dirty="0" smtClean="0"/>
              <a:t>costs </a:t>
            </a:r>
            <a:r>
              <a:rPr lang="en-GB" dirty="0" smtClean="0"/>
              <a:t>£1.80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much does</a:t>
            </a:r>
            <a:r>
              <a:rPr lang="en-GB" b="1" dirty="0" smtClean="0"/>
              <a:t> one </a:t>
            </a:r>
            <a:r>
              <a:rPr lang="en-GB" dirty="0" smtClean="0"/>
              <a:t>banana </a:t>
            </a:r>
            <a:r>
              <a:rPr lang="en-GB" dirty="0" smtClean="0"/>
              <a:t>cost?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566951" y="4259216"/>
            <a:ext cx="34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54593" y="2491991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1.80 </a:t>
            </a:r>
            <a:r>
              <a:rPr lang="en-GB" sz="2800" dirty="0" smtClean="0"/>
              <a:t>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</a:t>
            </a:r>
            <a:r>
              <a:rPr lang="en-GB" sz="2800" u="sng" dirty="0" smtClean="0"/>
              <a:t>    2</a:t>
            </a:r>
            <a:endParaRPr lang="en-GB" sz="2800" u="sng" dirty="0" smtClean="0"/>
          </a:p>
          <a:p>
            <a:r>
              <a:rPr lang="en-GB" sz="2800" dirty="0"/>
              <a:t> </a:t>
            </a:r>
            <a:r>
              <a:rPr lang="en-GB" sz="2800" dirty="0" smtClean="0"/>
              <a:t> 3.60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950956" y="303463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3.60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16078" y="3052496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9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646156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3505374" y="3030564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939582" y="252927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0.4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875219" y="4182272"/>
            <a:ext cx="1135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0.40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17,3c,14</a:t>
            </a:r>
          </a:p>
        </p:txBody>
      </p:sp>
    </p:spTree>
    <p:extLst>
      <p:ext uri="{BB962C8B-B14F-4D97-AF65-F5344CB8AC3E}">
        <p14:creationId xmlns:p14="http://schemas.microsoft.com/office/powerpoint/2010/main" val="269348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1653" y="595223"/>
            <a:ext cx="10161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8.  Circle two numbers that add together to equal </a:t>
            </a:r>
            <a:r>
              <a:rPr lang="en-GB" dirty="0" smtClean="0"/>
              <a:t>0.94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854679" y="1414732"/>
            <a:ext cx="6823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0.34     0.14     0.9     0.6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1705707" y="1210765"/>
            <a:ext cx="1125416" cy="109903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191940" y="1210765"/>
            <a:ext cx="1125416" cy="109903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16,2b,8</a:t>
            </a:r>
          </a:p>
        </p:txBody>
      </p:sp>
    </p:spTree>
    <p:extLst>
      <p:ext uri="{BB962C8B-B14F-4D97-AF65-F5344CB8AC3E}">
        <p14:creationId xmlns:p14="http://schemas.microsoft.com/office/powerpoint/2010/main" val="37251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4015" y="690113"/>
            <a:ext cx="100670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9"/>
            </a:pPr>
            <a:r>
              <a:rPr lang="en-GB" dirty="0" smtClean="0"/>
              <a:t>3 pencils cost £</a:t>
            </a:r>
            <a:r>
              <a:rPr lang="en-GB" dirty="0" smtClean="0"/>
              <a:t>1.11</a:t>
            </a:r>
            <a:endParaRPr lang="en-GB" dirty="0" smtClean="0"/>
          </a:p>
          <a:p>
            <a:pPr marL="342900" indent="-342900">
              <a:buAutoNum type="arabicPeriod" startAt="9"/>
            </a:pPr>
            <a:endParaRPr lang="en-GB" dirty="0"/>
          </a:p>
          <a:p>
            <a:pPr marL="342900" indent="-342900">
              <a:buAutoNum type="arabicPeriod" startAt="9"/>
            </a:pPr>
            <a:endParaRPr lang="en-GB" dirty="0" smtClean="0"/>
          </a:p>
          <a:p>
            <a:pPr marL="342900" indent="-342900">
              <a:buAutoNum type="arabicPeriod" startAt="9"/>
            </a:pPr>
            <a:endParaRPr lang="en-GB" dirty="0"/>
          </a:p>
          <a:p>
            <a:r>
              <a:rPr lang="en-GB" dirty="0" smtClean="0"/>
              <a:t>     2 pencils and 1 rubber cost £</a:t>
            </a:r>
            <a:r>
              <a:rPr lang="en-GB" dirty="0" smtClean="0"/>
              <a:t>1.12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What is the cost of 1 rubber?</a:t>
            </a:r>
            <a:endParaRPr lang="en-GB" dirty="0"/>
          </a:p>
        </p:txBody>
      </p:sp>
      <p:pic>
        <p:nvPicPr>
          <p:cNvPr id="12" name="Picture 8" descr="Image result for public domain image penci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107" y="508959"/>
            <a:ext cx="5715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public domain image penci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510" y="711230"/>
            <a:ext cx="5715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 result for public domain image penci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445" y="916018"/>
            <a:ext cx="5715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Image result for public domain image penci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179" y="1982774"/>
            <a:ext cx="5715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public domain image penci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79" y="2135174"/>
            <a:ext cx="5715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public domain image rubb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497" y="1864220"/>
            <a:ext cx="1103882" cy="110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81454" y="3499338"/>
            <a:ext cx="64447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Each pencil costs</a:t>
            </a:r>
          </a:p>
          <a:p>
            <a:r>
              <a:rPr lang="en-GB" dirty="0" smtClean="0"/>
              <a:t>1.11 </a:t>
            </a:r>
            <a:r>
              <a:rPr lang="en-GB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altLang="en-US" dirty="0" smtClean="0">
                <a:sym typeface="Symbol" panose="05050102010706020507" pitchFamily="18" charset="2"/>
              </a:rPr>
              <a:t>3</a:t>
            </a:r>
          </a:p>
          <a:p>
            <a:r>
              <a:rPr lang="en-GB" dirty="0" smtClean="0"/>
              <a:t>= </a:t>
            </a:r>
            <a:r>
              <a:rPr lang="en-GB" dirty="0" smtClean="0"/>
              <a:t>0.37</a:t>
            </a:r>
            <a:endParaRPr lang="en-GB" dirty="0" smtClean="0"/>
          </a:p>
          <a:p>
            <a:r>
              <a:rPr lang="en-GB" dirty="0" smtClean="0"/>
              <a:t>So 2 pencils cost </a:t>
            </a:r>
          </a:p>
          <a:p>
            <a:r>
              <a:rPr lang="en-GB" dirty="0" smtClean="0"/>
              <a:t>2 x </a:t>
            </a:r>
            <a:r>
              <a:rPr lang="en-GB" dirty="0" smtClean="0"/>
              <a:t>0.37</a:t>
            </a:r>
            <a:endParaRPr lang="en-GB" dirty="0" smtClean="0"/>
          </a:p>
          <a:p>
            <a:r>
              <a:rPr lang="en-GB" dirty="0" smtClean="0"/>
              <a:t>=</a:t>
            </a:r>
            <a:r>
              <a:rPr lang="en-GB" dirty="0" smtClean="0"/>
              <a:t>0.74</a:t>
            </a:r>
            <a:endParaRPr lang="en-GB" dirty="0" smtClean="0"/>
          </a:p>
          <a:p>
            <a:r>
              <a:rPr lang="en-GB" dirty="0" smtClean="0"/>
              <a:t>So the rubber cost</a:t>
            </a:r>
          </a:p>
          <a:p>
            <a:r>
              <a:rPr lang="en-GB" dirty="0" smtClean="0"/>
              <a:t>1.12 </a:t>
            </a:r>
            <a:r>
              <a:rPr lang="en-GB" dirty="0" smtClean="0"/>
              <a:t>– </a:t>
            </a:r>
            <a:r>
              <a:rPr lang="en-GB" dirty="0" smtClean="0"/>
              <a:t>0.74</a:t>
            </a:r>
            <a:endParaRPr lang="en-GB" dirty="0" smtClean="0"/>
          </a:p>
          <a:p>
            <a:r>
              <a:rPr lang="en-GB" dirty="0" smtClean="0"/>
              <a:t>=</a:t>
            </a:r>
            <a:r>
              <a:rPr lang="en-GB" dirty="0" smtClean="0"/>
              <a:t>0.38</a:t>
            </a:r>
          </a:p>
          <a:p>
            <a:r>
              <a:rPr lang="en-GB" dirty="0" smtClean="0"/>
              <a:t>= 38p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7735710" y="4837349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205010" y="5032939"/>
            <a:ext cx="2263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38p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16,2b,9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908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7917" y="646981"/>
            <a:ext cx="9903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0"/>
            </a:pPr>
            <a:r>
              <a:rPr lang="en-GB" dirty="0" smtClean="0"/>
              <a:t>    Write </a:t>
            </a:r>
            <a:r>
              <a:rPr lang="en-GB" dirty="0" smtClean="0"/>
              <a:t>the missing number.</a:t>
            </a:r>
          </a:p>
          <a:p>
            <a:pPr marL="342900" indent="-342900">
              <a:buAutoNum type="arabicPeriod" startAt="10"/>
            </a:pPr>
            <a:endParaRPr lang="en-GB" dirty="0"/>
          </a:p>
          <a:p>
            <a:pPr marL="342900" indent="-342900">
              <a:buAutoNum type="arabicPeriod" startAt="10"/>
            </a:pPr>
            <a:endParaRPr lang="en-GB" dirty="0" smtClean="0"/>
          </a:p>
          <a:p>
            <a:pPr marL="342900" indent="-342900">
              <a:buAutoNum type="arabicPeriod" startAt="10"/>
            </a:pPr>
            <a:endParaRPr lang="en-GB" dirty="0"/>
          </a:p>
          <a:p>
            <a:r>
              <a:rPr lang="en-GB" sz="2400" dirty="0" smtClean="0"/>
              <a:t>              </a:t>
            </a:r>
            <a:r>
              <a:rPr lang="en-GB" sz="2400" dirty="0" smtClean="0"/>
              <a:t>150   </a:t>
            </a:r>
            <a:r>
              <a:rPr lang="en-GB" altLang="en-US" sz="2400" dirty="0" smtClean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                          =  </a:t>
            </a:r>
            <a:r>
              <a:rPr lang="en-GB" sz="2400" dirty="0" smtClean="0"/>
              <a:t>7.5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3490822" y="1682151"/>
            <a:ext cx="1624644" cy="5952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769577" y="2787162"/>
            <a:ext cx="1687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150 </a:t>
            </a:r>
            <a:r>
              <a:rPr lang="en-GB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dirty="0" smtClean="0"/>
              <a:t>2 =</a:t>
            </a:r>
          </a:p>
          <a:p>
            <a:r>
              <a:rPr lang="en-GB" dirty="0" smtClean="0"/>
              <a:t>75</a:t>
            </a:r>
            <a:endParaRPr lang="en-GB" dirty="0" smtClean="0"/>
          </a:p>
          <a:p>
            <a:r>
              <a:rPr lang="en-GB" dirty="0" smtClean="0"/>
              <a:t>So </a:t>
            </a:r>
            <a:r>
              <a:rPr lang="en-GB" dirty="0" smtClean="0"/>
              <a:t>150 </a:t>
            </a:r>
            <a:r>
              <a:rPr lang="en-GB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dirty="0" smtClean="0"/>
              <a:t>20=</a:t>
            </a:r>
          </a:p>
          <a:p>
            <a:r>
              <a:rPr lang="en-GB" dirty="0" smtClean="0"/>
              <a:t>7.5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29471" y="1748929"/>
            <a:ext cx="747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20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16,2b,18</a:t>
            </a:r>
          </a:p>
        </p:txBody>
      </p:sp>
    </p:spTree>
    <p:extLst>
      <p:ext uri="{BB962C8B-B14F-4D97-AF65-F5344CB8AC3E}">
        <p14:creationId xmlns:p14="http://schemas.microsoft.com/office/powerpoint/2010/main" val="96393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3630" y="586596"/>
            <a:ext cx="103862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1"/>
            </a:pPr>
            <a:r>
              <a:rPr lang="en-GB" dirty="0" smtClean="0"/>
              <a:t>     Mrs Gallagher </a:t>
            </a:r>
            <a:r>
              <a:rPr lang="en-GB" dirty="0" smtClean="0"/>
              <a:t>is making jam to sell at the school fair.</a:t>
            </a:r>
          </a:p>
          <a:p>
            <a:pPr marL="342900" indent="-342900">
              <a:buAutoNum type="arabicPeriod" startAt="11"/>
            </a:pPr>
            <a:endParaRPr lang="en-GB" dirty="0"/>
          </a:p>
          <a:p>
            <a:r>
              <a:rPr lang="en-GB" dirty="0" smtClean="0"/>
              <a:t>    Strawberries cost £</a:t>
            </a:r>
            <a:r>
              <a:rPr lang="en-GB" dirty="0" smtClean="0"/>
              <a:t>3.20 </a:t>
            </a:r>
            <a:r>
              <a:rPr lang="en-GB" dirty="0" smtClean="0"/>
              <a:t>per kg.</a:t>
            </a:r>
          </a:p>
          <a:p>
            <a:endParaRPr lang="en-GB" dirty="0"/>
          </a:p>
          <a:p>
            <a:r>
              <a:rPr lang="en-GB" dirty="0" smtClean="0"/>
              <a:t>    Sugar costs </a:t>
            </a:r>
            <a:r>
              <a:rPr lang="en-GB" dirty="0" smtClean="0"/>
              <a:t>43p </a:t>
            </a:r>
            <a:r>
              <a:rPr lang="en-GB" dirty="0" smtClean="0"/>
              <a:t>per kg.</a:t>
            </a:r>
          </a:p>
          <a:p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en-GB" dirty="0" smtClean="0"/>
              <a:t>6 </a:t>
            </a:r>
            <a:r>
              <a:rPr lang="en-GB" dirty="0" smtClean="0"/>
              <a:t>glass jars cost </a:t>
            </a:r>
            <a:r>
              <a:rPr lang="en-GB" dirty="0" smtClean="0"/>
              <a:t>£3.58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She uses </a:t>
            </a:r>
            <a:r>
              <a:rPr lang="en-GB" dirty="0" smtClean="0"/>
              <a:t>4 </a:t>
            </a:r>
            <a:r>
              <a:rPr lang="en-GB" dirty="0" smtClean="0"/>
              <a:t>kg of strawberries and </a:t>
            </a:r>
            <a:r>
              <a:rPr lang="en-GB" dirty="0" smtClean="0"/>
              <a:t>2 </a:t>
            </a:r>
            <a:r>
              <a:rPr lang="en-GB" dirty="0" smtClean="0"/>
              <a:t>kg of sugar to make 12 jars full of jam.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Calculate the total cost to make 12 jars full of jam.</a:t>
            </a:r>
          </a:p>
        </p:txBody>
      </p:sp>
      <p:sp>
        <p:nvSpPr>
          <p:cNvPr id="3" name="Rectangle 2"/>
          <p:cNvSpPr/>
          <p:nvPr/>
        </p:nvSpPr>
        <p:spPr>
          <a:xfrm>
            <a:off x="8338866" y="5397259"/>
            <a:ext cx="1624644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380892" y="1143000"/>
            <a:ext cx="17232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 </a:t>
            </a:r>
            <a:r>
              <a:rPr lang="en-GB" dirty="0" smtClean="0"/>
              <a:t>x </a:t>
            </a:r>
            <a:r>
              <a:rPr lang="en-GB" dirty="0" smtClean="0"/>
              <a:t>3.20 </a:t>
            </a:r>
            <a:r>
              <a:rPr lang="en-GB" dirty="0" smtClean="0"/>
              <a:t>=</a:t>
            </a:r>
          </a:p>
          <a:p>
            <a:endParaRPr lang="en-GB" dirty="0"/>
          </a:p>
          <a:p>
            <a:r>
              <a:rPr lang="en-GB" dirty="0" smtClean="0"/>
              <a:t>2 </a:t>
            </a:r>
            <a:r>
              <a:rPr lang="en-GB" dirty="0" smtClean="0"/>
              <a:t>x </a:t>
            </a:r>
            <a:r>
              <a:rPr lang="en-GB" dirty="0" smtClean="0"/>
              <a:t>0.43 </a:t>
            </a:r>
            <a:r>
              <a:rPr lang="en-GB" dirty="0" smtClean="0"/>
              <a:t>=</a:t>
            </a:r>
          </a:p>
          <a:p>
            <a:endParaRPr lang="en-GB" dirty="0"/>
          </a:p>
          <a:p>
            <a:r>
              <a:rPr lang="en-GB" dirty="0" smtClean="0"/>
              <a:t>2 </a:t>
            </a:r>
            <a:r>
              <a:rPr lang="en-GB" dirty="0" smtClean="0"/>
              <a:t>x </a:t>
            </a:r>
            <a:r>
              <a:rPr lang="en-GB" dirty="0" smtClean="0"/>
              <a:t>3.58   </a:t>
            </a:r>
            <a:r>
              <a:rPr lang="en-GB" dirty="0" smtClean="0"/>
              <a:t>=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981092" y="1143000"/>
            <a:ext cx="12660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12.80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 </a:t>
            </a:r>
            <a:r>
              <a:rPr lang="en-GB" dirty="0" smtClean="0"/>
              <a:t>0.86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 7.16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20.82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8572500" y="5644662"/>
            <a:ext cx="1116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£</a:t>
            </a:r>
            <a:r>
              <a:rPr lang="en-GB" sz="2400" dirty="0" smtClean="0"/>
              <a:t>20.82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16,2b,19</a:t>
            </a:r>
          </a:p>
        </p:txBody>
      </p:sp>
    </p:spTree>
    <p:extLst>
      <p:ext uri="{BB962C8B-B14F-4D97-AF65-F5344CB8AC3E}">
        <p14:creationId xmlns:p14="http://schemas.microsoft.com/office/powerpoint/2010/main" val="5814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796" y="664234"/>
            <a:ext cx="101015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12.   </a:t>
            </a:r>
            <a:r>
              <a:rPr lang="en-GB" dirty="0" smtClean="0"/>
              <a:t>Write these numbers in order, starting with the </a:t>
            </a:r>
            <a:r>
              <a:rPr lang="en-GB" b="1" dirty="0" smtClean="0"/>
              <a:t>smallest</a:t>
            </a:r>
            <a:r>
              <a:rPr lang="en-GB" dirty="0" smtClean="0"/>
              <a:t>.</a:t>
            </a:r>
            <a:endParaRPr lang="en-GB" dirty="0"/>
          </a:p>
          <a:p>
            <a:pPr marL="342900" indent="-342900">
              <a:buAutoNum type="arabicPeriod"/>
            </a:pP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     </a:t>
            </a:r>
            <a:r>
              <a:rPr lang="en-GB" sz="3600" dirty="0" smtClean="0"/>
              <a:t>0.42    0.414    3    2.107    0.169  </a:t>
            </a:r>
            <a:endParaRPr lang="en-GB" sz="2800" dirty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3" name="Rectangle 2"/>
          <p:cNvSpPr/>
          <p:nvPr/>
        </p:nvSpPr>
        <p:spPr>
          <a:xfrm>
            <a:off x="4734741" y="300660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273888" y="301625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00863" y="4000475"/>
            <a:ext cx="117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smallest</a:t>
            </a:r>
            <a:endParaRPr lang="en-GB" b="1" dirty="0"/>
          </a:p>
        </p:txBody>
      </p:sp>
      <p:sp>
        <p:nvSpPr>
          <p:cNvPr id="7" name="Rectangle 6"/>
          <p:cNvSpPr/>
          <p:nvPr/>
        </p:nvSpPr>
        <p:spPr>
          <a:xfrm>
            <a:off x="9195593" y="30007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504314" y="301717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965167" y="30007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00863" y="3269411"/>
            <a:ext cx="146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0.169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838091" y="3269411"/>
            <a:ext cx="1492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0.414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5464" y="3269411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0.42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322665" y="3269411"/>
            <a:ext cx="1397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2.107</a:t>
            </a:r>
            <a:endParaRPr lang="en-GB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805415" y="3269411"/>
            <a:ext cx="1216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3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16,3b,5</a:t>
            </a:r>
          </a:p>
        </p:txBody>
      </p:sp>
    </p:spTree>
    <p:extLst>
      <p:ext uri="{BB962C8B-B14F-4D97-AF65-F5344CB8AC3E}">
        <p14:creationId xmlns:p14="http://schemas.microsoft.com/office/powerpoint/2010/main" val="41015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004" y="552091"/>
            <a:ext cx="104983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3"/>
            </a:pPr>
            <a:r>
              <a:rPr lang="en-GB" dirty="0" smtClean="0"/>
              <a:t>    </a:t>
            </a:r>
            <a:r>
              <a:rPr lang="en-GB" dirty="0" err="1" smtClean="0"/>
              <a:t>Lacey</a:t>
            </a:r>
            <a:r>
              <a:rPr lang="en-GB" dirty="0" smtClean="0"/>
              <a:t> </a:t>
            </a:r>
            <a:r>
              <a:rPr lang="en-GB" dirty="0" smtClean="0"/>
              <a:t>cuts </a:t>
            </a:r>
            <a:r>
              <a:rPr lang="en-GB" b="1" dirty="0" smtClean="0"/>
              <a:t>15</a:t>
            </a:r>
            <a:r>
              <a:rPr lang="en-GB" dirty="0" smtClean="0"/>
              <a:t> </a:t>
            </a:r>
            <a:r>
              <a:rPr lang="en-GB" dirty="0" smtClean="0"/>
              <a:t>metres of cloth into </a:t>
            </a:r>
            <a:r>
              <a:rPr lang="en-GB" b="1" dirty="0" smtClean="0"/>
              <a:t>five</a:t>
            </a:r>
            <a:r>
              <a:rPr lang="en-GB" dirty="0" smtClean="0"/>
              <a:t> pieces.</a:t>
            </a:r>
          </a:p>
          <a:p>
            <a:pPr marL="342900" indent="-342900">
              <a:buAutoNum type="arabicPeriod" startAt="13"/>
            </a:pPr>
            <a:endParaRPr lang="en-GB" dirty="0"/>
          </a:p>
          <a:p>
            <a:r>
              <a:rPr lang="en-GB" dirty="0" smtClean="0"/>
              <a:t>The length of the first two pieces are each </a:t>
            </a:r>
            <a:r>
              <a:rPr lang="en-GB" b="1" dirty="0" smtClean="0"/>
              <a:t>3.15</a:t>
            </a:r>
            <a:r>
              <a:rPr lang="en-GB" dirty="0" smtClean="0"/>
              <a:t> </a:t>
            </a:r>
            <a:r>
              <a:rPr lang="en-GB" dirty="0" smtClean="0"/>
              <a:t>metres.</a:t>
            </a:r>
          </a:p>
          <a:p>
            <a:endParaRPr lang="en-GB" dirty="0"/>
          </a:p>
          <a:p>
            <a:r>
              <a:rPr lang="en-GB" dirty="0" smtClean="0"/>
              <a:t>The length of the third piece is </a:t>
            </a:r>
            <a:r>
              <a:rPr lang="en-GB" b="1" dirty="0" smtClean="0"/>
              <a:t>4.09</a:t>
            </a:r>
            <a:r>
              <a:rPr lang="en-GB" dirty="0" smtClean="0"/>
              <a:t> </a:t>
            </a:r>
            <a:r>
              <a:rPr lang="en-GB" dirty="0" smtClean="0"/>
              <a:t>metres.</a:t>
            </a:r>
          </a:p>
          <a:p>
            <a:endParaRPr lang="en-GB" dirty="0"/>
          </a:p>
          <a:p>
            <a:r>
              <a:rPr lang="en-GB" dirty="0"/>
              <a:t>The length of the </a:t>
            </a:r>
            <a:r>
              <a:rPr lang="en-GB" dirty="0" smtClean="0"/>
              <a:t>fourth </a:t>
            </a:r>
            <a:r>
              <a:rPr lang="en-GB" dirty="0"/>
              <a:t>piece is </a:t>
            </a:r>
            <a:r>
              <a:rPr lang="en-GB" b="1" dirty="0" smtClean="0"/>
              <a:t>2.89</a:t>
            </a:r>
            <a:r>
              <a:rPr lang="en-GB" dirty="0" smtClean="0"/>
              <a:t> </a:t>
            </a:r>
            <a:r>
              <a:rPr lang="en-GB" dirty="0"/>
              <a:t>metres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Work out the length of the fifth piece.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9279865" y="471565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0444431" y="4988191"/>
            <a:ext cx="90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metres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68083" y="3114136"/>
            <a:ext cx="30020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 x </a:t>
            </a:r>
            <a:r>
              <a:rPr lang="en-GB" dirty="0" smtClean="0"/>
              <a:t>3.15 </a:t>
            </a:r>
            <a:r>
              <a:rPr lang="en-GB" dirty="0" smtClean="0"/>
              <a:t>= </a:t>
            </a:r>
            <a:r>
              <a:rPr lang="en-GB" dirty="0" smtClean="0"/>
              <a:t>6.30</a:t>
            </a:r>
          </a:p>
          <a:p>
            <a:r>
              <a:rPr lang="en-GB" dirty="0"/>
              <a:t> </a:t>
            </a:r>
            <a:r>
              <a:rPr lang="en-GB" dirty="0" smtClean="0"/>
              <a:t>               4.09</a:t>
            </a:r>
            <a:endParaRPr lang="en-GB" dirty="0" smtClean="0"/>
          </a:p>
          <a:p>
            <a:r>
              <a:rPr lang="en-GB" dirty="0" smtClean="0"/>
              <a:t>               </a:t>
            </a:r>
            <a:r>
              <a:rPr lang="en-GB" u="sng" dirty="0" smtClean="0"/>
              <a:t> </a:t>
            </a:r>
            <a:r>
              <a:rPr lang="en-GB" u="sng" dirty="0" smtClean="0"/>
              <a:t>2.89</a:t>
            </a:r>
            <a:endParaRPr lang="en-GB" u="sng" dirty="0"/>
          </a:p>
          <a:p>
            <a:r>
              <a:rPr lang="en-GB" dirty="0" smtClean="0"/>
              <a:t>              </a:t>
            </a:r>
            <a:r>
              <a:rPr lang="en-GB" dirty="0" smtClean="0"/>
              <a:t>13.28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15.00-</a:t>
            </a:r>
            <a:endParaRPr lang="en-GB" dirty="0" smtClean="0"/>
          </a:p>
          <a:p>
            <a:r>
              <a:rPr lang="en-GB" u="sng" dirty="0" smtClean="0"/>
              <a:t>13.28</a:t>
            </a:r>
            <a:endParaRPr lang="en-GB" u="sng" dirty="0" smtClean="0"/>
          </a:p>
          <a:p>
            <a:r>
              <a:rPr lang="en-GB" dirty="0" smtClean="0"/>
              <a:t>  </a:t>
            </a:r>
            <a:r>
              <a:rPr lang="en-GB" dirty="0" smtClean="0"/>
              <a:t>1.72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575321" y="4917057"/>
            <a:ext cx="869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1.72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16,3b,6</a:t>
            </a:r>
          </a:p>
        </p:txBody>
      </p:sp>
    </p:spTree>
    <p:extLst>
      <p:ext uri="{BB962C8B-B14F-4D97-AF65-F5344CB8AC3E}">
        <p14:creationId xmlns:p14="http://schemas.microsoft.com/office/powerpoint/2010/main" val="208203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004" y="552091"/>
            <a:ext cx="104983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4"/>
            </a:pPr>
            <a:r>
              <a:rPr lang="en-GB" dirty="0" smtClean="0"/>
              <a:t>    Scarlett </a:t>
            </a:r>
            <a:r>
              <a:rPr lang="en-GB" dirty="0" smtClean="0"/>
              <a:t>buys </a:t>
            </a:r>
            <a:r>
              <a:rPr lang="en-GB" dirty="0" smtClean="0"/>
              <a:t>four </a:t>
            </a:r>
            <a:r>
              <a:rPr lang="en-GB" dirty="0" smtClean="0"/>
              <a:t>packets of nuts.</a:t>
            </a:r>
          </a:p>
          <a:p>
            <a:pPr marL="342900" indent="-342900">
              <a:buAutoNum type="arabicPeriod" startAt="6"/>
            </a:pPr>
            <a:endParaRPr lang="en-GB" dirty="0"/>
          </a:p>
          <a:p>
            <a:r>
              <a:rPr lang="en-GB" dirty="0" smtClean="0"/>
              <a:t>She pays with </a:t>
            </a:r>
            <a:r>
              <a:rPr lang="en-GB" b="1" dirty="0" smtClean="0"/>
              <a:t>£4 in coins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This is her change.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What is the cost of </a:t>
            </a:r>
            <a:r>
              <a:rPr lang="en-GB" b="1" dirty="0" smtClean="0"/>
              <a:t>one</a:t>
            </a:r>
            <a:r>
              <a:rPr lang="en-GB" dirty="0" smtClean="0"/>
              <a:t> packet of nuts?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9279865" y="471565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Image result for british coins 50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14" y="2057125"/>
            <a:ext cx="1483444" cy="146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british coins 5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389" y="2448522"/>
            <a:ext cx="688306" cy="68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6709" y="4106174"/>
            <a:ext cx="1052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dirty="0" smtClean="0"/>
              <a:t>50</a:t>
            </a:r>
          </a:p>
          <a:p>
            <a:r>
              <a:rPr lang="en-GB" dirty="0" smtClean="0"/>
              <a:t>   5</a:t>
            </a:r>
            <a:r>
              <a:rPr lang="en-GB" dirty="0" smtClean="0"/>
              <a:t> </a:t>
            </a:r>
            <a:r>
              <a:rPr lang="en-GB" dirty="0" smtClean="0"/>
              <a:t>+</a:t>
            </a:r>
          </a:p>
          <a:p>
            <a:r>
              <a:rPr lang="en-GB" u="sng" dirty="0" smtClean="0"/>
              <a:t>   5</a:t>
            </a:r>
            <a:endParaRPr lang="en-GB" u="sng" dirty="0" smtClean="0"/>
          </a:p>
          <a:p>
            <a:r>
              <a:rPr lang="en-GB" dirty="0" smtClean="0"/>
              <a:t> 60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433389" y="4115047"/>
            <a:ext cx="6671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cost is </a:t>
            </a:r>
            <a:r>
              <a:rPr lang="en-GB" sz="2400" dirty="0" smtClean="0"/>
              <a:t>340p </a:t>
            </a:r>
            <a:r>
              <a:rPr lang="en-GB" sz="2400" dirty="0" smtClean="0"/>
              <a:t>shared by </a:t>
            </a:r>
            <a:r>
              <a:rPr lang="en-GB" sz="2400" dirty="0" smtClean="0"/>
              <a:t>4 </a:t>
            </a:r>
            <a:r>
              <a:rPr lang="en-GB" sz="2400" dirty="0" smtClean="0"/>
              <a:t>for each packet</a:t>
            </a:r>
          </a:p>
          <a:p>
            <a:r>
              <a:rPr lang="en-GB" sz="2400" dirty="0" smtClean="0"/>
              <a:t>= </a:t>
            </a:r>
            <a:r>
              <a:rPr lang="en-GB" sz="2400" dirty="0" smtClean="0"/>
              <a:t>85p</a:t>
            </a:r>
            <a:endParaRPr lang="en-GB" sz="2400" dirty="0" smtClean="0"/>
          </a:p>
          <a:p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9740348" y="4916557"/>
            <a:ext cx="1073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85p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16,3b,8</a:t>
            </a:r>
            <a:endParaRPr lang="en-GB" dirty="0" smtClean="0"/>
          </a:p>
        </p:txBody>
      </p:sp>
      <p:pic>
        <p:nvPicPr>
          <p:cNvPr id="16" name="Picture 8" descr="Image result for british coins 5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26" y="2448522"/>
            <a:ext cx="688306" cy="68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73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6981" y="474453"/>
            <a:ext cx="109900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5"/>
            </a:pPr>
            <a:r>
              <a:rPr lang="en-GB" dirty="0" smtClean="0"/>
              <a:t>   Annabel </a:t>
            </a:r>
            <a:r>
              <a:rPr lang="en-GB" dirty="0" smtClean="0"/>
              <a:t>had some money.</a:t>
            </a:r>
          </a:p>
          <a:p>
            <a:pPr marL="342900" indent="-342900">
              <a:buAutoNum type="arabicPeriod" startAt="15"/>
            </a:pPr>
            <a:endParaRPr lang="en-GB" dirty="0"/>
          </a:p>
          <a:p>
            <a:r>
              <a:rPr lang="en-GB" dirty="0" smtClean="0"/>
              <a:t>She spent </a:t>
            </a:r>
            <a:r>
              <a:rPr lang="en-GB" dirty="0" smtClean="0"/>
              <a:t>£0.85 </a:t>
            </a:r>
            <a:r>
              <a:rPr lang="en-GB" dirty="0" smtClean="0"/>
              <a:t>on a drink.</a:t>
            </a:r>
          </a:p>
          <a:p>
            <a:endParaRPr lang="en-GB" dirty="0"/>
          </a:p>
          <a:p>
            <a:r>
              <a:rPr lang="en-GB" dirty="0" smtClean="0"/>
              <a:t>She spent </a:t>
            </a:r>
            <a:r>
              <a:rPr lang="en-GB" dirty="0" smtClean="0"/>
              <a:t>£2.19 </a:t>
            </a:r>
            <a:r>
              <a:rPr lang="en-GB" dirty="0" smtClean="0"/>
              <a:t>on a sandwich.</a:t>
            </a:r>
          </a:p>
          <a:p>
            <a:endParaRPr lang="en-GB" dirty="0"/>
          </a:p>
          <a:p>
            <a:r>
              <a:rPr lang="en-GB" dirty="0" smtClean="0"/>
              <a:t>She has </a:t>
            </a:r>
            <a:r>
              <a:rPr lang="en-GB" b="1" dirty="0" smtClean="0"/>
              <a:t>half</a:t>
            </a:r>
            <a:r>
              <a:rPr lang="en-GB" dirty="0" smtClean="0"/>
              <a:t> of her money left.</a:t>
            </a:r>
          </a:p>
          <a:p>
            <a:endParaRPr lang="en-GB" dirty="0"/>
          </a:p>
          <a:p>
            <a:r>
              <a:rPr lang="en-GB" dirty="0" smtClean="0"/>
              <a:t>How much did </a:t>
            </a:r>
            <a:r>
              <a:rPr lang="en-GB" dirty="0" smtClean="0"/>
              <a:t>Anabel </a:t>
            </a:r>
            <a:r>
              <a:rPr lang="en-GB" dirty="0" smtClean="0"/>
              <a:t>have to </a:t>
            </a:r>
            <a:r>
              <a:rPr lang="en-GB" b="1" dirty="0" smtClean="0"/>
              <a:t>start with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051800" y="440016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43900" y="4660900"/>
            <a:ext cx="151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£</a:t>
            </a:r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630393" y="3364302"/>
            <a:ext cx="1604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0.85 </a:t>
            </a:r>
            <a:r>
              <a:rPr lang="en-GB" sz="2400" dirty="0" smtClean="0"/>
              <a:t>+</a:t>
            </a:r>
          </a:p>
          <a:p>
            <a:r>
              <a:rPr lang="en-GB" sz="2400" u="sng" dirty="0" smtClean="0"/>
              <a:t>2.19</a:t>
            </a:r>
            <a:endParaRPr lang="en-GB" sz="2400" u="sng" dirty="0" smtClean="0"/>
          </a:p>
          <a:p>
            <a:r>
              <a:rPr lang="en-GB" sz="2400" dirty="0" smtClean="0"/>
              <a:t>3.04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682815" y="4071668"/>
            <a:ext cx="2872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is half,</a:t>
            </a:r>
          </a:p>
          <a:p>
            <a:r>
              <a:rPr lang="en-GB" sz="2400" dirty="0" smtClean="0"/>
              <a:t>so whole amount is</a:t>
            </a:r>
          </a:p>
          <a:p>
            <a:r>
              <a:rPr lang="en-GB" sz="2400" dirty="0" smtClean="0"/>
              <a:t>double </a:t>
            </a:r>
            <a:r>
              <a:rPr lang="en-GB" sz="2400" dirty="0" smtClean="0"/>
              <a:t>6.08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660921" y="4660900"/>
            <a:ext cx="957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6.08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46708"/>
            <a:ext cx="272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16,3b,20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6670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5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708</Words>
  <Application>Microsoft Office PowerPoint</Application>
  <PresentationFormat>Widescreen</PresentationFormat>
  <Paragraphs>235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Office Theme</vt:lpstr>
      <vt:lpstr>Decimals and Money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25</cp:revision>
  <dcterms:created xsi:type="dcterms:W3CDTF">2016-06-25T18:12:41Z</dcterms:created>
  <dcterms:modified xsi:type="dcterms:W3CDTF">2019-01-14T17:24:30Z</dcterms:modified>
</cp:coreProperties>
</file>