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71" r:id="rId3"/>
    <p:sldId id="361" r:id="rId4"/>
    <p:sldId id="362" r:id="rId5"/>
    <p:sldId id="363" r:id="rId6"/>
    <p:sldId id="364" r:id="rId7"/>
    <p:sldId id="365" r:id="rId8"/>
    <p:sldId id="370" r:id="rId9"/>
    <p:sldId id="366" r:id="rId10"/>
    <p:sldId id="297" r:id="rId11"/>
    <p:sldId id="368" r:id="rId12"/>
    <p:sldId id="369" r:id="rId13"/>
    <p:sldId id="321" r:id="rId14"/>
    <p:sldId id="322" r:id="rId15"/>
    <p:sldId id="323" r:id="rId16"/>
    <p:sldId id="324" r:id="rId17"/>
    <p:sldId id="325" r:id="rId18"/>
    <p:sldId id="353" r:id="rId19"/>
    <p:sldId id="327" r:id="rId20"/>
    <p:sldId id="328" r:id="rId21"/>
    <p:sldId id="329" r:id="rId22"/>
    <p:sldId id="330" r:id="rId23"/>
    <p:sldId id="358" r:id="rId24"/>
    <p:sldId id="359" r:id="rId25"/>
    <p:sldId id="360" r:id="rId26"/>
    <p:sldId id="357" r:id="rId27"/>
    <p:sldId id="356" r:id="rId28"/>
    <p:sldId id="355" r:id="rId29"/>
    <p:sldId id="354" r:id="rId30"/>
    <p:sldId id="326" r:id="rId31"/>
    <p:sldId id="352" r:id="rId32"/>
    <p:sldId id="351" r:id="rId33"/>
    <p:sldId id="350" r:id="rId34"/>
    <p:sldId id="348" r:id="rId35"/>
    <p:sldId id="320" r:id="rId36"/>
    <p:sldId id="346" r:id="rId37"/>
    <p:sldId id="345" r:id="rId38"/>
    <p:sldId id="344" r:id="rId39"/>
    <p:sldId id="343" r:id="rId40"/>
    <p:sldId id="315" r:id="rId41"/>
    <p:sldId id="341" r:id="rId42"/>
    <p:sldId id="340" r:id="rId43"/>
    <p:sldId id="339" r:id="rId44"/>
    <p:sldId id="338" r:id="rId45"/>
    <p:sldId id="337" r:id="rId46"/>
    <p:sldId id="336" r:id="rId47"/>
    <p:sldId id="307" r:id="rId48"/>
    <p:sldId id="334" r:id="rId49"/>
    <p:sldId id="309" r:id="rId50"/>
    <p:sldId id="310" r:id="rId51"/>
    <p:sldId id="311" r:id="rId52"/>
    <p:sldId id="312" r:id="rId53"/>
    <p:sldId id="313" r:id="rId54"/>
    <p:sldId id="314" r:id="rId55"/>
    <p:sldId id="342" r:id="rId56"/>
    <p:sldId id="316" r:id="rId57"/>
    <p:sldId id="317" r:id="rId58"/>
    <p:sldId id="318" r:id="rId59"/>
    <p:sldId id="319" r:id="rId60"/>
    <p:sldId id="347" r:id="rId61"/>
    <p:sldId id="331" r:id="rId62"/>
    <p:sldId id="332" r:id="rId63"/>
    <p:sldId id="333" r:id="rId64"/>
    <p:sldId id="277" r:id="rId65"/>
    <p:sldId id="267" r:id="rId66"/>
    <p:sldId id="298" r:id="rId67"/>
    <p:sldId id="286" r:id="rId68"/>
    <p:sldId id="280" r:id="rId69"/>
    <p:sldId id="282" r:id="rId70"/>
    <p:sldId id="268" r:id="rId71"/>
    <p:sldId id="276" r:id="rId72"/>
    <p:sldId id="284" r:id="rId73"/>
    <p:sldId id="288" r:id="rId74"/>
    <p:sldId id="290" r:id="rId75"/>
    <p:sldId id="270" r:id="rId76"/>
    <p:sldId id="294" r:id="rId77"/>
    <p:sldId id="300" r:id="rId78"/>
    <p:sldId id="269" r:id="rId79"/>
    <p:sldId id="296" r:id="rId80"/>
    <p:sldId id="273" r:id="rId81"/>
    <p:sldId id="266" r:id="rId82"/>
    <p:sldId id="292" r:id="rId83"/>
    <p:sldId id="278" r:id="rId84"/>
    <p:sldId id="274" r:id="rId85"/>
    <p:sldId id="272" r:id="rId86"/>
    <p:sldId id="304" r:id="rId87"/>
    <p:sldId id="275" r:id="rId88"/>
    <p:sldId id="302" r:id="rId89"/>
    <p:sldId id="279" r:id="rId90"/>
    <p:sldId id="299" r:id="rId91"/>
    <p:sldId id="281" r:id="rId92"/>
    <p:sldId id="301" r:id="rId93"/>
    <p:sldId id="283" r:id="rId94"/>
    <p:sldId id="289" r:id="rId95"/>
    <p:sldId id="293" r:id="rId96"/>
    <p:sldId id="367" r:id="rId97"/>
    <p:sldId id="285" r:id="rId98"/>
    <p:sldId id="295" r:id="rId99"/>
    <p:sldId id="287" r:id="rId100"/>
    <p:sldId id="305" r:id="rId101"/>
    <p:sldId id="291" r:id="rId102"/>
    <p:sldId id="303" r:id="rId103"/>
    <p:sldId id="306" r:id="rId10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31" autoAdjust="0"/>
    <p:restoredTop sz="94660"/>
  </p:normalViewPr>
  <p:slideViewPr>
    <p:cSldViewPr snapToGrid="0">
      <p:cViewPr varScale="1">
        <p:scale>
          <a:sx n="108" d="100"/>
          <a:sy n="108" d="100"/>
        </p:scale>
        <p:origin x="132" y="246"/>
      </p:cViewPr>
      <p:guideLst/>
    </p:cSldViewPr>
  </p:slideViewPr>
  <p:notesTextViewPr>
    <p:cViewPr>
      <p:scale>
        <a:sx n="1" d="1"/>
        <a:sy n="1" d="1"/>
      </p:scale>
      <p:origin x="0" y="0"/>
    </p:cViewPr>
  </p:notesTextViewPr>
  <p:sorterViewPr>
    <p:cViewPr>
      <p:scale>
        <a:sx n="100" d="100"/>
        <a:sy n="100" d="100"/>
      </p:scale>
      <p:origin x="0" y="-628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4B2500B9-72C1-4199-B2B0-5E83BC0C1478}" type="datetimeFigureOut">
              <a:rPr lang="en-GB" smtClean="0"/>
              <a:t>03/06/2018</a:t>
            </a:fld>
            <a:endParaRPr lang="en-GB"/>
          </a:p>
        </p:txBody>
      </p:sp>
      <p:sp>
        <p:nvSpPr>
          <p:cNvPr id="5" name="Footer Placeholder 4"/>
          <p:cNvSpPr>
            <a:spLocks noGrp="1"/>
          </p:cNvSpPr>
          <p:nvPr>
            <p:ph type="ftr" sz="quarter" idx="11"/>
          </p:nvPr>
        </p:nvSpPr>
        <p:spPr/>
        <p:txBody>
          <a:bodyPr/>
          <a:lstStyle/>
          <a:p>
            <a:r>
              <a:rPr lang="en-GB" dirty="0"/>
              <a:t>maddlearning.com</a:t>
            </a:r>
          </a:p>
        </p:txBody>
      </p:sp>
      <p:sp>
        <p:nvSpPr>
          <p:cNvPr id="6" name="Slide Number Placeholder 5"/>
          <p:cNvSpPr>
            <a:spLocks noGrp="1"/>
          </p:cNvSpPr>
          <p:nvPr>
            <p:ph type="sldNum" sz="quarter" idx="12"/>
          </p:nvPr>
        </p:nvSpPr>
        <p:spPr/>
        <p:txBody>
          <a:bodyPr/>
          <a:lstStyle/>
          <a:p>
            <a:fld id="{3573B33F-847B-45D9-8584-D47D88698F6C}" type="slidenum">
              <a:rPr lang="en-GB" smtClean="0"/>
              <a:t>‹#›</a:t>
            </a:fld>
            <a:endParaRPr lang="en-GB"/>
          </a:p>
        </p:txBody>
      </p:sp>
      <p:sp>
        <p:nvSpPr>
          <p:cNvPr id="7" name="Rectangle 6"/>
          <p:cNvSpPr/>
          <p:nvPr userDrawn="1"/>
        </p:nvSpPr>
        <p:spPr>
          <a:xfrm>
            <a:off x="10912414" y="5942531"/>
            <a:ext cx="1130060" cy="778944"/>
          </a:xfrm>
          <a:prstGeom prst="rect">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TextBox 7"/>
          <p:cNvSpPr txBox="1"/>
          <p:nvPr userDrawn="1"/>
        </p:nvSpPr>
        <p:spPr>
          <a:xfrm>
            <a:off x="10892294" y="5942531"/>
            <a:ext cx="1279585" cy="553998"/>
          </a:xfrm>
          <a:prstGeom prst="rect">
            <a:avLst/>
          </a:prstGeom>
          <a:noFill/>
        </p:spPr>
        <p:txBody>
          <a:bodyPr wrap="square" rtlCol="0">
            <a:spAutoFit/>
          </a:bodyPr>
          <a:lstStyle/>
          <a:p>
            <a:r>
              <a:rPr lang="en-GB" sz="3000" dirty="0">
                <a:latin typeface="Gill Sans Nova Cond Ultra Bold" panose="020B0B04020104020203" pitchFamily="34" charset="0"/>
              </a:rPr>
              <a:t>MADD</a:t>
            </a:r>
          </a:p>
        </p:txBody>
      </p:sp>
      <p:sp>
        <p:nvSpPr>
          <p:cNvPr id="9" name="TextBox 8"/>
          <p:cNvSpPr txBox="1"/>
          <p:nvPr userDrawn="1"/>
        </p:nvSpPr>
        <p:spPr>
          <a:xfrm>
            <a:off x="10892294" y="6415187"/>
            <a:ext cx="1279585" cy="292388"/>
          </a:xfrm>
          <a:prstGeom prst="rect">
            <a:avLst/>
          </a:prstGeom>
          <a:noFill/>
        </p:spPr>
        <p:txBody>
          <a:bodyPr wrap="square" rtlCol="0">
            <a:spAutoFit/>
          </a:bodyPr>
          <a:lstStyle/>
          <a:p>
            <a:r>
              <a:rPr lang="en-GB" sz="1300" dirty="0">
                <a:latin typeface="AR BERKLEY" panose="02000000000000000000" pitchFamily="2" charset="0"/>
              </a:rPr>
              <a:t>LEARNING</a:t>
            </a:r>
          </a:p>
        </p:txBody>
      </p:sp>
    </p:spTree>
    <p:extLst>
      <p:ext uri="{BB962C8B-B14F-4D97-AF65-F5344CB8AC3E}">
        <p14:creationId xmlns:p14="http://schemas.microsoft.com/office/powerpoint/2010/main" val="3649138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B2500B9-72C1-4199-B2B0-5E83BC0C1478}"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73B33F-847B-45D9-8584-D47D88698F6C}" type="slidenum">
              <a:rPr lang="en-GB" smtClean="0"/>
              <a:t>‹#›</a:t>
            </a:fld>
            <a:endParaRPr lang="en-GB"/>
          </a:p>
        </p:txBody>
      </p:sp>
      <p:sp>
        <p:nvSpPr>
          <p:cNvPr id="7" name="Oval 6">
            <a:extLst>
              <a:ext uri="{FF2B5EF4-FFF2-40B4-BE49-F238E27FC236}">
                <a16:creationId xmlns:a16="http://schemas.microsoft.com/office/drawing/2014/main" id="{D58E5D8B-BEB0-47E4-BCAD-3882FC3C1352}"/>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8" name="Oval 7">
            <a:extLst>
              <a:ext uri="{FF2B5EF4-FFF2-40B4-BE49-F238E27FC236}">
                <a16:creationId xmlns:a16="http://schemas.microsoft.com/office/drawing/2014/main" id="{AD606DBC-AF51-4A47-B5C7-A3F027A9E7B2}"/>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9" name="Oval 8">
            <a:extLst>
              <a:ext uri="{FF2B5EF4-FFF2-40B4-BE49-F238E27FC236}">
                <a16:creationId xmlns:a16="http://schemas.microsoft.com/office/drawing/2014/main" id="{30ECD91A-FB14-4C5F-9D04-151105137BC4}"/>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0" name="Oval 9">
            <a:extLst>
              <a:ext uri="{FF2B5EF4-FFF2-40B4-BE49-F238E27FC236}">
                <a16:creationId xmlns:a16="http://schemas.microsoft.com/office/drawing/2014/main" id="{B1363DFA-0E62-4A9D-B7F7-DEFC07725E3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1" name="Oval 10">
            <a:extLst>
              <a:ext uri="{FF2B5EF4-FFF2-40B4-BE49-F238E27FC236}">
                <a16:creationId xmlns:a16="http://schemas.microsoft.com/office/drawing/2014/main" id="{46AA0703-B8E3-4B13-B70F-3319E7E35B4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2" name="Oval 11">
            <a:extLst>
              <a:ext uri="{FF2B5EF4-FFF2-40B4-BE49-F238E27FC236}">
                <a16:creationId xmlns:a16="http://schemas.microsoft.com/office/drawing/2014/main" id="{92B4AE60-328B-48D4-A1CC-E9B5455C645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3" name="Oval 12">
            <a:extLst>
              <a:ext uri="{FF2B5EF4-FFF2-40B4-BE49-F238E27FC236}">
                <a16:creationId xmlns:a16="http://schemas.microsoft.com/office/drawing/2014/main" id="{0B27D181-3523-4927-A08F-7A66B2580874}"/>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4" name="Oval 13">
            <a:extLst>
              <a:ext uri="{FF2B5EF4-FFF2-40B4-BE49-F238E27FC236}">
                <a16:creationId xmlns:a16="http://schemas.microsoft.com/office/drawing/2014/main" id="{A7B29CFF-F792-4CBC-BB6A-40523728DADF}"/>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5" name="Oval 14">
            <a:extLst>
              <a:ext uri="{FF2B5EF4-FFF2-40B4-BE49-F238E27FC236}">
                <a16:creationId xmlns:a16="http://schemas.microsoft.com/office/drawing/2014/main" id="{F2146617-E41F-4FE5-A53E-4F549442DBB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6" name="Oval 15">
            <a:extLst>
              <a:ext uri="{FF2B5EF4-FFF2-40B4-BE49-F238E27FC236}">
                <a16:creationId xmlns:a16="http://schemas.microsoft.com/office/drawing/2014/main" id="{29153755-3BF8-4737-AC0B-A8BE574C81C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7" name="Oval 16">
            <a:extLst>
              <a:ext uri="{FF2B5EF4-FFF2-40B4-BE49-F238E27FC236}">
                <a16:creationId xmlns:a16="http://schemas.microsoft.com/office/drawing/2014/main" id="{D4D0CB05-C0D6-4FAD-AA55-126B00A698A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8" name="Oval 17">
            <a:extLst>
              <a:ext uri="{FF2B5EF4-FFF2-40B4-BE49-F238E27FC236}">
                <a16:creationId xmlns:a16="http://schemas.microsoft.com/office/drawing/2014/main" id="{620054AF-7C9A-49CD-965B-49852CB387A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19" name="Oval 18">
            <a:extLst>
              <a:ext uri="{FF2B5EF4-FFF2-40B4-BE49-F238E27FC236}">
                <a16:creationId xmlns:a16="http://schemas.microsoft.com/office/drawing/2014/main" id="{4A882C2A-5CD7-45EF-9819-571247E7CF8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0" name="Oval 19">
            <a:extLst>
              <a:ext uri="{FF2B5EF4-FFF2-40B4-BE49-F238E27FC236}">
                <a16:creationId xmlns:a16="http://schemas.microsoft.com/office/drawing/2014/main" id="{5E082134-D6D6-4C44-A1AA-BEA38819CC32}"/>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1" name="Oval 20">
            <a:extLst>
              <a:ext uri="{FF2B5EF4-FFF2-40B4-BE49-F238E27FC236}">
                <a16:creationId xmlns:a16="http://schemas.microsoft.com/office/drawing/2014/main" id="{2550046A-55B1-4339-94E4-BCEE15086FB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2" name="Oval 21">
            <a:extLst>
              <a:ext uri="{FF2B5EF4-FFF2-40B4-BE49-F238E27FC236}">
                <a16:creationId xmlns:a16="http://schemas.microsoft.com/office/drawing/2014/main" id="{15B2D6EF-1A48-47A2-A061-631A2BBC2E7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3" name="Oval 22">
            <a:extLst>
              <a:ext uri="{FF2B5EF4-FFF2-40B4-BE49-F238E27FC236}">
                <a16:creationId xmlns:a16="http://schemas.microsoft.com/office/drawing/2014/main" id="{E3F94E53-A65C-44E7-870C-81946646781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4" name="Oval 23">
            <a:extLst>
              <a:ext uri="{FF2B5EF4-FFF2-40B4-BE49-F238E27FC236}">
                <a16:creationId xmlns:a16="http://schemas.microsoft.com/office/drawing/2014/main" id="{88BE1864-38AF-4935-B713-D9DD86201F9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5" name="Oval 24">
            <a:extLst>
              <a:ext uri="{FF2B5EF4-FFF2-40B4-BE49-F238E27FC236}">
                <a16:creationId xmlns:a16="http://schemas.microsoft.com/office/drawing/2014/main" id="{E341E147-2844-4FE9-A62D-95A890281802}"/>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6" name="Oval 25">
            <a:extLst>
              <a:ext uri="{FF2B5EF4-FFF2-40B4-BE49-F238E27FC236}">
                <a16:creationId xmlns:a16="http://schemas.microsoft.com/office/drawing/2014/main" id="{12E87B00-11D4-4964-80C9-2E41C84B3A82}"/>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7" name="Oval 26">
            <a:extLst>
              <a:ext uri="{FF2B5EF4-FFF2-40B4-BE49-F238E27FC236}">
                <a16:creationId xmlns:a16="http://schemas.microsoft.com/office/drawing/2014/main" id="{5C900EB2-BF62-4A92-92A6-2EE4FB77CE9B}"/>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8" name="Oval 27">
            <a:extLst>
              <a:ext uri="{FF2B5EF4-FFF2-40B4-BE49-F238E27FC236}">
                <a16:creationId xmlns:a16="http://schemas.microsoft.com/office/drawing/2014/main" id="{6261724D-E635-48C0-93DB-B554C63D1C34}"/>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29" name="Oval 28">
            <a:extLst>
              <a:ext uri="{FF2B5EF4-FFF2-40B4-BE49-F238E27FC236}">
                <a16:creationId xmlns:a16="http://schemas.microsoft.com/office/drawing/2014/main" id="{7366807B-888F-47F5-8BA4-475EEB2C074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0" name="Oval 29">
            <a:extLst>
              <a:ext uri="{FF2B5EF4-FFF2-40B4-BE49-F238E27FC236}">
                <a16:creationId xmlns:a16="http://schemas.microsoft.com/office/drawing/2014/main" id="{7D8CD1D9-1377-4DA9-A62C-37712F284419}"/>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1" name="Oval 30">
            <a:extLst>
              <a:ext uri="{FF2B5EF4-FFF2-40B4-BE49-F238E27FC236}">
                <a16:creationId xmlns:a16="http://schemas.microsoft.com/office/drawing/2014/main" id="{0BA92944-3AB4-40C4-B1EE-CDAD4E3FD439}"/>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2" name="Oval 31">
            <a:extLst>
              <a:ext uri="{FF2B5EF4-FFF2-40B4-BE49-F238E27FC236}">
                <a16:creationId xmlns:a16="http://schemas.microsoft.com/office/drawing/2014/main" id="{782D5921-99DF-4F8D-86B6-13A64D11433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3" name="Oval 32">
            <a:extLst>
              <a:ext uri="{FF2B5EF4-FFF2-40B4-BE49-F238E27FC236}">
                <a16:creationId xmlns:a16="http://schemas.microsoft.com/office/drawing/2014/main" id="{E2F940FD-DEB9-45A5-8DA9-AEB543B4530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4" name="Oval 33">
            <a:extLst>
              <a:ext uri="{FF2B5EF4-FFF2-40B4-BE49-F238E27FC236}">
                <a16:creationId xmlns:a16="http://schemas.microsoft.com/office/drawing/2014/main" id="{9FDAA8CD-0A01-4729-BE5F-C6E1F8FF05A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5" name="Oval 34">
            <a:extLst>
              <a:ext uri="{FF2B5EF4-FFF2-40B4-BE49-F238E27FC236}">
                <a16:creationId xmlns:a16="http://schemas.microsoft.com/office/drawing/2014/main" id="{51C5F085-72EF-4FBB-9FF2-C2E57041E4D8}"/>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6" name="Oval 35">
            <a:extLst>
              <a:ext uri="{FF2B5EF4-FFF2-40B4-BE49-F238E27FC236}">
                <a16:creationId xmlns:a16="http://schemas.microsoft.com/office/drawing/2014/main" id="{6983AB2E-5CBE-46CC-A91F-1500B276915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7" name="Rectangle 36">
            <a:hlinkClick r:id="" action="ppaction://hlinkshowjump?jump=nextslide"/>
            <a:extLst>
              <a:ext uri="{FF2B5EF4-FFF2-40B4-BE49-F238E27FC236}">
                <a16:creationId xmlns:a16="http://schemas.microsoft.com/office/drawing/2014/main" id="{697BE416-9B1F-4DEC-A01B-83F623F59722}"/>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181183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6"/>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5"/>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4"/>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3"/>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2"/>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1"/>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0"/>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29"/>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8"/>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7"/>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6"/>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5"/>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4"/>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3"/>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2"/>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1"/>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0"/>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19"/>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8"/>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7"/>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6"/>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5"/>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4"/>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3"/>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2"/>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1"/>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0"/>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9"/>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8"/>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500B9-72C1-4199-B2B0-5E83BC0C1478}"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73B33F-847B-45D9-8584-D47D88698F6C}" type="slidenum">
              <a:rPr lang="en-GB" smtClean="0"/>
              <a:t>‹#›</a:t>
            </a:fld>
            <a:endParaRPr lang="en-GB"/>
          </a:p>
        </p:txBody>
      </p:sp>
      <p:sp>
        <p:nvSpPr>
          <p:cNvPr id="7" name="Oval 6">
            <a:extLst>
              <a:ext uri="{FF2B5EF4-FFF2-40B4-BE49-F238E27FC236}">
                <a16:creationId xmlns:a16="http://schemas.microsoft.com/office/drawing/2014/main" id="{1B966E90-594F-4938-8796-5D0DEC13A357}"/>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8" name="Oval 7">
            <a:extLst>
              <a:ext uri="{FF2B5EF4-FFF2-40B4-BE49-F238E27FC236}">
                <a16:creationId xmlns:a16="http://schemas.microsoft.com/office/drawing/2014/main" id="{9320C008-E292-4530-8226-34DDC704AC8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9" name="Oval 8">
            <a:extLst>
              <a:ext uri="{FF2B5EF4-FFF2-40B4-BE49-F238E27FC236}">
                <a16:creationId xmlns:a16="http://schemas.microsoft.com/office/drawing/2014/main" id="{CC001548-963F-4BCE-989A-D0171F060A4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0" name="Oval 9">
            <a:extLst>
              <a:ext uri="{FF2B5EF4-FFF2-40B4-BE49-F238E27FC236}">
                <a16:creationId xmlns:a16="http://schemas.microsoft.com/office/drawing/2014/main" id="{6A2705FB-7FCB-4F16-8484-45F7670CDC6E}"/>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1" name="Oval 10">
            <a:extLst>
              <a:ext uri="{FF2B5EF4-FFF2-40B4-BE49-F238E27FC236}">
                <a16:creationId xmlns:a16="http://schemas.microsoft.com/office/drawing/2014/main" id="{33DFD642-00A7-491F-9F13-E57E9D06F89B}"/>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2" name="Oval 11">
            <a:extLst>
              <a:ext uri="{FF2B5EF4-FFF2-40B4-BE49-F238E27FC236}">
                <a16:creationId xmlns:a16="http://schemas.microsoft.com/office/drawing/2014/main" id="{7584B29E-58C9-4E55-AD8B-510E61D535A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3" name="Oval 12">
            <a:extLst>
              <a:ext uri="{FF2B5EF4-FFF2-40B4-BE49-F238E27FC236}">
                <a16:creationId xmlns:a16="http://schemas.microsoft.com/office/drawing/2014/main" id="{709772D7-B0BB-4B94-A550-FD3783C0B40B}"/>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4" name="Oval 13">
            <a:extLst>
              <a:ext uri="{FF2B5EF4-FFF2-40B4-BE49-F238E27FC236}">
                <a16:creationId xmlns:a16="http://schemas.microsoft.com/office/drawing/2014/main" id="{41031D82-31CC-4EA0-B29A-9E8DAB64A1C5}"/>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5" name="Oval 14">
            <a:extLst>
              <a:ext uri="{FF2B5EF4-FFF2-40B4-BE49-F238E27FC236}">
                <a16:creationId xmlns:a16="http://schemas.microsoft.com/office/drawing/2014/main" id="{8D619ED5-2614-4ECC-8E5C-F0E3C4109967}"/>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6" name="Oval 15">
            <a:extLst>
              <a:ext uri="{FF2B5EF4-FFF2-40B4-BE49-F238E27FC236}">
                <a16:creationId xmlns:a16="http://schemas.microsoft.com/office/drawing/2014/main" id="{91B96D3E-D1E0-4FD6-B0AB-EBC48122C73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7" name="Oval 16">
            <a:extLst>
              <a:ext uri="{FF2B5EF4-FFF2-40B4-BE49-F238E27FC236}">
                <a16:creationId xmlns:a16="http://schemas.microsoft.com/office/drawing/2014/main" id="{B35A434B-8272-42F1-9846-627EEFBB167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8" name="Oval 17">
            <a:extLst>
              <a:ext uri="{FF2B5EF4-FFF2-40B4-BE49-F238E27FC236}">
                <a16:creationId xmlns:a16="http://schemas.microsoft.com/office/drawing/2014/main" id="{B14FA3A6-57B2-4DEB-AA7F-FB70A6F2B1F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19" name="Oval 18">
            <a:extLst>
              <a:ext uri="{FF2B5EF4-FFF2-40B4-BE49-F238E27FC236}">
                <a16:creationId xmlns:a16="http://schemas.microsoft.com/office/drawing/2014/main" id="{A5442690-97ED-40AD-A5E9-A51150200E2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0" name="Oval 19">
            <a:extLst>
              <a:ext uri="{FF2B5EF4-FFF2-40B4-BE49-F238E27FC236}">
                <a16:creationId xmlns:a16="http://schemas.microsoft.com/office/drawing/2014/main" id="{6211348D-9EC2-4D00-8AF1-1BC2FA2B120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1" name="Oval 20">
            <a:extLst>
              <a:ext uri="{FF2B5EF4-FFF2-40B4-BE49-F238E27FC236}">
                <a16:creationId xmlns:a16="http://schemas.microsoft.com/office/drawing/2014/main" id="{57A5487D-E30A-486B-A315-5D843623426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2" name="Oval 21">
            <a:extLst>
              <a:ext uri="{FF2B5EF4-FFF2-40B4-BE49-F238E27FC236}">
                <a16:creationId xmlns:a16="http://schemas.microsoft.com/office/drawing/2014/main" id="{D519C33C-9061-4CC9-ABE7-717524E64FD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3" name="Oval 22">
            <a:extLst>
              <a:ext uri="{FF2B5EF4-FFF2-40B4-BE49-F238E27FC236}">
                <a16:creationId xmlns:a16="http://schemas.microsoft.com/office/drawing/2014/main" id="{3684883C-6439-4911-B6E4-450E749B58D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4" name="Oval 23">
            <a:extLst>
              <a:ext uri="{FF2B5EF4-FFF2-40B4-BE49-F238E27FC236}">
                <a16:creationId xmlns:a16="http://schemas.microsoft.com/office/drawing/2014/main" id="{EC08E4BB-A7D8-4672-90D5-48A2D71832B2}"/>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5" name="Oval 24">
            <a:extLst>
              <a:ext uri="{FF2B5EF4-FFF2-40B4-BE49-F238E27FC236}">
                <a16:creationId xmlns:a16="http://schemas.microsoft.com/office/drawing/2014/main" id="{5D74E769-8020-4807-BEE7-0A5BE97FA5C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6" name="Oval 25">
            <a:extLst>
              <a:ext uri="{FF2B5EF4-FFF2-40B4-BE49-F238E27FC236}">
                <a16:creationId xmlns:a16="http://schemas.microsoft.com/office/drawing/2014/main" id="{FFC833F4-C4B6-4861-91BF-DA61D62C949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7" name="Oval 26">
            <a:extLst>
              <a:ext uri="{FF2B5EF4-FFF2-40B4-BE49-F238E27FC236}">
                <a16:creationId xmlns:a16="http://schemas.microsoft.com/office/drawing/2014/main" id="{CB8E2D7E-9F84-4811-9778-AB7F9FDF7FDF}"/>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8" name="Oval 27">
            <a:extLst>
              <a:ext uri="{FF2B5EF4-FFF2-40B4-BE49-F238E27FC236}">
                <a16:creationId xmlns:a16="http://schemas.microsoft.com/office/drawing/2014/main" id="{FCBF7582-F55F-45A4-8174-F51A8EAE6A72}"/>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29" name="Oval 28">
            <a:extLst>
              <a:ext uri="{FF2B5EF4-FFF2-40B4-BE49-F238E27FC236}">
                <a16:creationId xmlns:a16="http://schemas.microsoft.com/office/drawing/2014/main" id="{C258F7F3-DF9A-435A-A2DA-876228EACBC7}"/>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0" name="Oval 29">
            <a:extLst>
              <a:ext uri="{FF2B5EF4-FFF2-40B4-BE49-F238E27FC236}">
                <a16:creationId xmlns:a16="http://schemas.microsoft.com/office/drawing/2014/main" id="{A733DC82-9DD5-4BB6-9713-0E35BD531E7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1" name="Oval 30">
            <a:extLst>
              <a:ext uri="{FF2B5EF4-FFF2-40B4-BE49-F238E27FC236}">
                <a16:creationId xmlns:a16="http://schemas.microsoft.com/office/drawing/2014/main" id="{B5585C3F-85F4-444C-9F8D-6CBF0907AAA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2" name="Oval 31">
            <a:extLst>
              <a:ext uri="{FF2B5EF4-FFF2-40B4-BE49-F238E27FC236}">
                <a16:creationId xmlns:a16="http://schemas.microsoft.com/office/drawing/2014/main" id="{3EDA5895-6E85-4DDF-A7D3-F1C1E105D3A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3" name="Oval 32">
            <a:extLst>
              <a:ext uri="{FF2B5EF4-FFF2-40B4-BE49-F238E27FC236}">
                <a16:creationId xmlns:a16="http://schemas.microsoft.com/office/drawing/2014/main" id="{26DB238D-AFE5-4FCF-A1C5-5DF203FDA30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4" name="Oval 33">
            <a:extLst>
              <a:ext uri="{FF2B5EF4-FFF2-40B4-BE49-F238E27FC236}">
                <a16:creationId xmlns:a16="http://schemas.microsoft.com/office/drawing/2014/main" id="{A450AEA6-2502-41DF-A2D8-6A7C73E4E7F3}"/>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5" name="Oval 34">
            <a:extLst>
              <a:ext uri="{FF2B5EF4-FFF2-40B4-BE49-F238E27FC236}">
                <a16:creationId xmlns:a16="http://schemas.microsoft.com/office/drawing/2014/main" id="{639B45DA-1028-4BEB-8AFB-72C0375C8CCF}"/>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6" name="Oval 35">
            <a:extLst>
              <a:ext uri="{FF2B5EF4-FFF2-40B4-BE49-F238E27FC236}">
                <a16:creationId xmlns:a16="http://schemas.microsoft.com/office/drawing/2014/main" id="{8AF0E097-111E-4DA5-A523-C7771FAE199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Tree>
    <p:extLst>
      <p:ext uri="{BB962C8B-B14F-4D97-AF65-F5344CB8AC3E}">
        <p14:creationId xmlns:p14="http://schemas.microsoft.com/office/powerpoint/2010/main" val="308909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6"/>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5"/>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4"/>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3"/>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2"/>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1"/>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0"/>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29"/>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8"/>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7"/>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6"/>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5"/>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4"/>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3"/>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2"/>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1"/>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0"/>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19"/>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8"/>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7"/>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6"/>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5"/>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4"/>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3"/>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2"/>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1"/>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0"/>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9"/>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8"/>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B2500B9-72C1-4199-B2B0-5E83BC0C1478}" type="datetimeFigureOut">
              <a:rPr lang="en-GB" smtClean="0"/>
              <a:t>03/06/2018</a:t>
            </a:fld>
            <a:endParaRPr lang="en-GB"/>
          </a:p>
        </p:txBody>
      </p:sp>
      <p:sp>
        <p:nvSpPr>
          <p:cNvPr id="6" name="Footer Placeholder 5"/>
          <p:cNvSpPr>
            <a:spLocks noGrp="1"/>
          </p:cNvSpPr>
          <p:nvPr>
            <p:ph type="ftr" sz="quarter" idx="11"/>
          </p:nvPr>
        </p:nvSpPr>
        <p:spPr/>
        <p:txBody>
          <a:bodyPr/>
          <a:lstStyle/>
          <a:p>
            <a:r>
              <a:rPr lang="en-GB" dirty="0"/>
              <a:t>maddlearning.com</a:t>
            </a:r>
          </a:p>
          <a:p>
            <a:endParaRPr lang="en-GB" dirty="0"/>
          </a:p>
        </p:txBody>
      </p:sp>
      <p:sp>
        <p:nvSpPr>
          <p:cNvPr id="7" name="Slide Number Placeholder 6"/>
          <p:cNvSpPr>
            <a:spLocks noGrp="1"/>
          </p:cNvSpPr>
          <p:nvPr>
            <p:ph type="sldNum" sz="quarter" idx="12"/>
          </p:nvPr>
        </p:nvSpPr>
        <p:spPr/>
        <p:txBody>
          <a:bodyPr/>
          <a:lstStyle/>
          <a:p>
            <a:fld id="{3573B33F-847B-45D9-8584-D47D88698F6C}" type="slidenum">
              <a:rPr lang="en-GB" smtClean="0"/>
              <a:t>‹#›</a:t>
            </a:fld>
            <a:endParaRPr lang="en-GB"/>
          </a:p>
        </p:txBody>
      </p:sp>
      <p:sp>
        <p:nvSpPr>
          <p:cNvPr id="8" name="Oval 7">
            <a:extLst>
              <a:ext uri="{FF2B5EF4-FFF2-40B4-BE49-F238E27FC236}">
                <a16:creationId xmlns:a16="http://schemas.microsoft.com/office/drawing/2014/main" id="{19EE7F15-C944-4A9D-914E-E168C325178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9" name="Oval 8">
            <a:extLst>
              <a:ext uri="{FF2B5EF4-FFF2-40B4-BE49-F238E27FC236}">
                <a16:creationId xmlns:a16="http://schemas.microsoft.com/office/drawing/2014/main" id="{311916E1-2960-4AE8-A920-C52544C3AC9B}"/>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10" name="Oval 9">
            <a:extLst>
              <a:ext uri="{FF2B5EF4-FFF2-40B4-BE49-F238E27FC236}">
                <a16:creationId xmlns:a16="http://schemas.microsoft.com/office/drawing/2014/main" id="{8B189E88-4512-4149-87CD-7843F497A95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1" name="Oval 10">
            <a:extLst>
              <a:ext uri="{FF2B5EF4-FFF2-40B4-BE49-F238E27FC236}">
                <a16:creationId xmlns:a16="http://schemas.microsoft.com/office/drawing/2014/main" id="{95970014-2197-4DF2-933D-6D6DA28C9E3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2" name="Oval 11">
            <a:extLst>
              <a:ext uri="{FF2B5EF4-FFF2-40B4-BE49-F238E27FC236}">
                <a16:creationId xmlns:a16="http://schemas.microsoft.com/office/drawing/2014/main" id="{896B78D8-26E7-4D37-8D6F-DEAE9C1F55DC}"/>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3" name="Oval 12">
            <a:extLst>
              <a:ext uri="{FF2B5EF4-FFF2-40B4-BE49-F238E27FC236}">
                <a16:creationId xmlns:a16="http://schemas.microsoft.com/office/drawing/2014/main" id="{E2B6D258-E71B-43FA-92D4-3D02AEEF4E1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4" name="Oval 13">
            <a:extLst>
              <a:ext uri="{FF2B5EF4-FFF2-40B4-BE49-F238E27FC236}">
                <a16:creationId xmlns:a16="http://schemas.microsoft.com/office/drawing/2014/main" id="{3C690AFA-4375-4ABE-8434-8262A9636E86}"/>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5" name="Oval 14">
            <a:extLst>
              <a:ext uri="{FF2B5EF4-FFF2-40B4-BE49-F238E27FC236}">
                <a16:creationId xmlns:a16="http://schemas.microsoft.com/office/drawing/2014/main" id="{D1087737-556A-489C-ADCC-5FDF9C730C14}"/>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6" name="Oval 15">
            <a:extLst>
              <a:ext uri="{FF2B5EF4-FFF2-40B4-BE49-F238E27FC236}">
                <a16:creationId xmlns:a16="http://schemas.microsoft.com/office/drawing/2014/main" id="{71DC75FD-4B90-42C6-9ECC-82C1B2F36DE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7" name="Oval 16">
            <a:extLst>
              <a:ext uri="{FF2B5EF4-FFF2-40B4-BE49-F238E27FC236}">
                <a16:creationId xmlns:a16="http://schemas.microsoft.com/office/drawing/2014/main" id="{AA1EE7A1-486A-4C53-AD42-8C227E327E15}"/>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8" name="Oval 17">
            <a:extLst>
              <a:ext uri="{FF2B5EF4-FFF2-40B4-BE49-F238E27FC236}">
                <a16:creationId xmlns:a16="http://schemas.microsoft.com/office/drawing/2014/main" id="{CF905FEA-9D6F-4E8E-BAF6-853A496FE6D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9" name="Oval 18">
            <a:extLst>
              <a:ext uri="{FF2B5EF4-FFF2-40B4-BE49-F238E27FC236}">
                <a16:creationId xmlns:a16="http://schemas.microsoft.com/office/drawing/2014/main" id="{8F42D0C8-1438-4B46-8B0A-A96CB0DDD70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20" name="Oval 19">
            <a:extLst>
              <a:ext uri="{FF2B5EF4-FFF2-40B4-BE49-F238E27FC236}">
                <a16:creationId xmlns:a16="http://schemas.microsoft.com/office/drawing/2014/main" id="{F3468862-EC4B-422F-999A-8E54CB88C9C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1" name="Oval 20">
            <a:extLst>
              <a:ext uri="{FF2B5EF4-FFF2-40B4-BE49-F238E27FC236}">
                <a16:creationId xmlns:a16="http://schemas.microsoft.com/office/drawing/2014/main" id="{BB617357-B3C7-4988-B04F-62380E57A22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2" name="Oval 21">
            <a:extLst>
              <a:ext uri="{FF2B5EF4-FFF2-40B4-BE49-F238E27FC236}">
                <a16:creationId xmlns:a16="http://schemas.microsoft.com/office/drawing/2014/main" id="{FFF3B5D8-0433-4BE0-AE49-B7D5F5B4CD3E}"/>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3" name="Oval 22">
            <a:extLst>
              <a:ext uri="{FF2B5EF4-FFF2-40B4-BE49-F238E27FC236}">
                <a16:creationId xmlns:a16="http://schemas.microsoft.com/office/drawing/2014/main" id="{5F67A860-0654-4579-B702-EC77BBB0F2F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4" name="Oval 23">
            <a:extLst>
              <a:ext uri="{FF2B5EF4-FFF2-40B4-BE49-F238E27FC236}">
                <a16:creationId xmlns:a16="http://schemas.microsoft.com/office/drawing/2014/main" id="{901F9904-EF10-4ECC-B643-0CEE1D600E02}"/>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5" name="Oval 24">
            <a:extLst>
              <a:ext uri="{FF2B5EF4-FFF2-40B4-BE49-F238E27FC236}">
                <a16:creationId xmlns:a16="http://schemas.microsoft.com/office/drawing/2014/main" id="{1FCF1090-341C-4253-A899-29AA4635E18C}"/>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6" name="Oval 25">
            <a:extLst>
              <a:ext uri="{FF2B5EF4-FFF2-40B4-BE49-F238E27FC236}">
                <a16:creationId xmlns:a16="http://schemas.microsoft.com/office/drawing/2014/main" id="{D6B16B6A-FC5B-4208-A5CE-AAB11BF1324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7" name="Oval 26">
            <a:extLst>
              <a:ext uri="{FF2B5EF4-FFF2-40B4-BE49-F238E27FC236}">
                <a16:creationId xmlns:a16="http://schemas.microsoft.com/office/drawing/2014/main" id="{942AF17B-79A5-49B7-9B7C-049120D2933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8" name="Oval 27">
            <a:extLst>
              <a:ext uri="{FF2B5EF4-FFF2-40B4-BE49-F238E27FC236}">
                <a16:creationId xmlns:a16="http://schemas.microsoft.com/office/drawing/2014/main" id="{B5559A61-CBD5-4199-A544-D2E1DE2A1C3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9" name="Oval 28">
            <a:extLst>
              <a:ext uri="{FF2B5EF4-FFF2-40B4-BE49-F238E27FC236}">
                <a16:creationId xmlns:a16="http://schemas.microsoft.com/office/drawing/2014/main" id="{0CC8DE80-F87C-49CA-BD75-41CAD0949B1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30" name="Oval 29">
            <a:extLst>
              <a:ext uri="{FF2B5EF4-FFF2-40B4-BE49-F238E27FC236}">
                <a16:creationId xmlns:a16="http://schemas.microsoft.com/office/drawing/2014/main" id="{B96FE15B-2187-4831-B688-B7A766BB33D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1" name="Oval 30">
            <a:extLst>
              <a:ext uri="{FF2B5EF4-FFF2-40B4-BE49-F238E27FC236}">
                <a16:creationId xmlns:a16="http://schemas.microsoft.com/office/drawing/2014/main" id="{4EF78DA6-96DF-45F5-996B-A11DC476BFF8}"/>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2" name="Oval 31">
            <a:extLst>
              <a:ext uri="{FF2B5EF4-FFF2-40B4-BE49-F238E27FC236}">
                <a16:creationId xmlns:a16="http://schemas.microsoft.com/office/drawing/2014/main" id="{B0D51DA9-9994-480C-9D77-1AD797365FE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3" name="Oval 32">
            <a:extLst>
              <a:ext uri="{FF2B5EF4-FFF2-40B4-BE49-F238E27FC236}">
                <a16:creationId xmlns:a16="http://schemas.microsoft.com/office/drawing/2014/main" id="{9CDFE9B4-2D7E-4F95-9447-E98E2773AEF2}"/>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4" name="Oval 33">
            <a:extLst>
              <a:ext uri="{FF2B5EF4-FFF2-40B4-BE49-F238E27FC236}">
                <a16:creationId xmlns:a16="http://schemas.microsoft.com/office/drawing/2014/main" id="{EB47779F-EBCE-4F45-A88E-D853367EECC3}"/>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5" name="Oval 34">
            <a:extLst>
              <a:ext uri="{FF2B5EF4-FFF2-40B4-BE49-F238E27FC236}">
                <a16:creationId xmlns:a16="http://schemas.microsoft.com/office/drawing/2014/main" id="{0F948E29-E753-439D-9D67-7ADE5B2D9FF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6" name="Oval 35">
            <a:extLst>
              <a:ext uri="{FF2B5EF4-FFF2-40B4-BE49-F238E27FC236}">
                <a16:creationId xmlns:a16="http://schemas.microsoft.com/office/drawing/2014/main" id="{2962E53F-0449-4130-A844-F019786CB6B5}"/>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7" name="Oval 36">
            <a:extLst>
              <a:ext uri="{FF2B5EF4-FFF2-40B4-BE49-F238E27FC236}">
                <a16:creationId xmlns:a16="http://schemas.microsoft.com/office/drawing/2014/main" id="{57D144C2-E951-4348-9E03-DD4CDEAF6DD4}"/>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8" name="Rectangle 37">
            <a:hlinkClick r:id="" action="ppaction://hlinkshowjump?jump=nextslide"/>
            <a:extLst>
              <a:ext uri="{FF2B5EF4-FFF2-40B4-BE49-F238E27FC236}">
                <a16:creationId xmlns:a16="http://schemas.microsoft.com/office/drawing/2014/main" id="{7B98B0FE-33DE-4244-8E35-0677CFBE37A6}"/>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211949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7"/>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6"/>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5"/>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4"/>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3"/>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2"/>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1"/>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30"/>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9"/>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8"/>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7"/>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6"/>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5"/>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4"/>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3"/>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2"/>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1"/>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20"/>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9"/>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8"/>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7"/>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6"/>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5"/>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4"/>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3"/>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2"/>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1"/>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10"/>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9"/>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B2500B9-72C1-4199-B2B0-5E83BC0C1478}" type="datetimeFigureOut">
              <a:rPr lang="en-GB" smtClean="0"/>
              <a:t>03/06/2018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573B33F-847B-45D9-8584-D47D88698F6C}" type="slidenum">
              <a:rPr lang="en-GB" smtClean="0"/>
              <a:t>‹#›</a:t>
            </a:fld>
            <a:endParaRPr lang="en-GB"/>
          </a:p>
        </p:txBody>
      </p:sp>
      <p:sp>
        <p:nvSpPr>
          <p:cNvPr id="10" name="Oval 9">
            <a:extLst>
              <a:ext uri="{FF2B5EF4-FFF2-40B4-BE49-F238E27FC236}">
                <a16:creationId xmlns:a16="http://schemas.microsoft.com/office/drawing/2014/main" id="{62029AD9-04AB-456E-B8EC-7FD0CE5C3327}"/>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11" name="Oval 10">
            <a:extLst>
              <a:ext uri="{FF2B5EF4-FFF2-40B4-BE49-F238E27FC236}">
                <a16:creationId xmlns:a16="http://schemas.microsoft.com/office/drawing/2014/main" id="{FAE6A287-73F2-4616-BACA-9D988EF96F1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12" name="Oval 11">
            <a:extLst>
              <a:ext uri="{FF2B5EF4-FFF2-40B4-BE49-F238E27FC236}">
                <a16:creationId xmlns:a16="http://schemas.microsoft.com/office/drawing/2014/main" id="{5756FE58-691A-45D3-8E09-FFB7DDDC8F2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3" name="Oval 12">
            <a:extLst>
              <a:ext uri="{FF2B5EF4-FFF2-40B4-BE49-F238E27FC236}">
                <a16:creationId xmlns:a16="http://schemas.microsoft.com/office/drawing/2014/main" id="{5C9AE711-525D-4115-895D-9510BBE06BE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4" name="Oval 13">
            <a:extLst>
              <a:ext uri="{FF2B5EF4-FFF2-40B4-BE49-F238E27FC236}">
                <a16:creationId xmlns:a16="http://schemas.microsoft.com/office/drawing/2014/main" id="{1B9B6B07-F2AE-423C-AB0E-7081EAC59FF9}"/>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5" name="Oval 14">
            <a:extLst>
              <a:ext uri="{FF2B5EF4-FFF2-40B4-BE49-F238E27FC236}">
                <a16:creationId xmlns:a16="http://schemas.microsoft.com/office/drawing/2014/main" id="{68A060E7-C762-47BE-B241-BDD54C4E139C}"/>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6" name="Oval 15">
            <a:extLst>
              <a:ext uri="{FF2B5EF4-FFF2-40B4-BE49-F238E27FC236}">
                <a16:creationId xmlns:a16="http://schemas.microsoft.com/office/drawing/2014/main" id="{48FF989D-A87F-4551-B3BE-25D7D24297A9}"/>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7" name="Oval 16">
            <a:extLst>
              <a:ext uri="{FF2B5EF4-FFF2-40B4-BE49-F238E27FC236}">
                <a16:creationId xmlns:a16="http://schemas.microsoft.com/office/drawing/2014/main" id="{DCCE0FE4-F147-4F0E-B6EC-3A0EEDBB5684}"/>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8" name="Oval 17">
            <a:extLst>
              <a:ext uri="{FF2B5EF4-FFF2-40B4-BE49-F238E27FC236}">
                <a16:creationId xmlns:a16="http://schemas.microsoft.com/office/drawing/2014/main" id="{C653956A-5E1F-443A-8B1B-3C065B1F7836}"/>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9" name="Oval 18">
            <a:extLst>
              <a:ext uri="{FF2B5EF4-FFF2-40B4-BE49-F238E27FC236}">
                <a16:creationId xmlns:a16="http://schemas.microsoft.com/office/drawing/2014/main" id="{886066A1-18D5-44EE-9523-F6EBE548069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20" name="Oval 19">
            <a:extLst>
              <a:ext uri="{FF2B5EF4-FFF2-40B4-BE49-F238E27FC236}">
                <a16:creationId xmlns:a16="http://schemas.microsoft.com/office/drawing/2014/main" id="{842F4837-D440-4861-ACA6-4DCB4072298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21" name="Oval 20">
            <a:extLst>
              <a:ext uri="{FF2B5EF4-FFF2-40B4-BE49-F238E27FC236}">
                <a16:creationId xmlns:a16="http://schemas.microsoft.com/office/drawing/2014/main" id="{CE1643A1-9A35-4FFD-A1D7-2776805E6FD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22" name="Oval 21">
            <a:extLst>
              <a:ext uri="{FF2B5EF4-FFF2-40B4-BE49-F238E27FC236}">
                <a16:creationId xmlns:a16="http://schemas.microsoft.com/office/drawing/2014/main" id="{68710CFC-ADC3-4055-954E-4EE5B965CC1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3" name="Oval 22">
            <a:extLst>
              <a:ext uri="{FF2B5EF4-FFF2-40B4-BE49-F238E27FC236}">
                <a16:creationId xmlns:a16="http://schemas.microsoft.com/office/drawing/2014/main" id="{B4609C17-DC5A-471F-B0E6-BA85733ADFE3}"/>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4" name="Oval 23">
            <a:extLst>
              <a:ext uri="{FF2B5EF4-FFF2-40B4-BE49-F238E27FC236}">
                <a16:creationId xmlns:a16="http://schemas.microsoft.com/office/drawing/2014/main" id="{51EB7A4F-8EA0-402C-ACE9-CC25D10A4053}"/>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5" name="Oval 24">
            <a:extLst>
              <a:ext uri="{FF2B5EF4-FFF2-40B4-BE49-F238E27FC236}">
                <a16:creationId xmlns:a16="http://schemas.microsoft.com/office/drawing/2014/main" id="{2E8CE1FB-CBD0-4AFC-8014-A04F9A9A5E5F}"/>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6" name="Oval 25">
            <a:extLst>
              <a:ext uri="{FF2B5EF4-FFF2-40B4-BE49-F238E27FC236}">
                <a16:creationId xmlns:a16="http://schemas.microsoft.com/office/drawing/2014/main" id="{5C7EF0BA-CC0E-4795-BA0F-4B956D95E213}"/>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7" name="Oval 26">
            <a:extLst>
              <a:ext uri="{FF2B5EF4-FFF2-40B4-BE49-F238E27FC236}">
                <a16:creationId xmlns:a16="http://schemas.microsoft.com/office/drawing/2014/main" id="{CACDCADD-B76A-4A59-9C11-0FD89C6A43C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8" name="Oval 27">
            <a:extLst>
              <a:ext uri="{FF2B5EF4-FFF2-40B4-BE49-F238E27FC236}">
                <a16:creationId xmlns:a16="http://schemas.microsoft.com/office/drawing/2014/main" id="{B0EB28B0-3466-4C51-8948-A03196F83A7E}"/>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9" name="Oval 28">
            <a:extLst>
              <a:ext uri="{FF2B5EF4-FFF2-40B4-BE49-F238E27FC236}">
                <a16:creationId xmlns:a16="http://schemas.microsoft.com/office/drawing/2014/main" id="{066CD332-8199-4A64-9F3A-E2F3B06B10C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30" name="Oval 29">
            <a:extLst>
              <a:ext uri="{FF2B5EF4-FFF2-40B4-BE49-F238E27FC236}">
                <a16:creationId xmlns:a16="http://schemas.microsoft.com/office/drawing/2014/main" id="{5B499D7A-7A13-4605-83BE-6BC82D1EC7E0}"/>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31" name="Oval 30">
            <a:extLst>
              <a:ext uri="{FF2B5EF4-FFF2-40B4-BE49-F238E27FC236}">
                <a16:creationId xmlns:a16="http://schemas.microsoft.com/office/drawing/2014/main" id="{541B5096-6212-4FED-B2E1-4EF5006B3F3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32" name="Oval 31">
            <a:extLst>
              <a:ext uri="{FF2B5EF4-FFF2-40B4-BE49-F238E27FC236}">
                <a16:creationId xmlns:a16="http://schemas.microsoft.com/office/drawing/2014/main" id="{78AA8860-3500-4158-B045-D7F3B54C0489}"/>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3" name="Oval 32">
            <a:extLst>
              <a:ext uri="{FF2B5EF4-FFF2-40B4-BE49-F238E27FC236}">
                <a16:creationId xmlns:a16="http://schemas.microsoft.com/office/drawing/2014/main" id="{D80BC380-0486-419C-859D-77BDAC514E8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4" name="Oval 33">
            <a:extLst>
              <a:ext uri="{FF2B5EF4-FFF2-40B4-BE49-F238E27FC236}">
                <a16:creationId xmlns:a16="http://schemas.microsoft.com/office/drawing/2014/main" id="{7E042673-9F1F-4942-B49B-29B22127CBC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5" name="Oval 34">
            <a:extLst>
              <a:ext uri="{FF2B5EF4-FFF2-40B4-BE49-F238E27FC236}">
                <a16:creationId xmlns:a16="http://schemas.microsoft.com/office/drawing/2014/main" id="{E15CDB23-B8E4-44D0-8588-A36BE516B9C7}"/>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6" name="Oval 35">
            <a:extLst>
              <a:ext uri="{FF2B5EF4-FFF2-40B4-BE49-F238E27FC236}">
                <a16:creationId xmlns:a16="http://schemas.microsoft.com/office/drawing/2014/main" id="{494156A9-EC5F-43DA-9BC0-A095C05AE50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7" name="Oval 36">
            <a:extLst>
              <a:ext uri="{FF2B5EF4-FFF2-40B4-BE49-F238E27FC236}">
                <a16:creationId xmlns:a16="http://schemas.microsoft.com/office/drawing/2014/main" id="{D25C10B5-9950-43B5-A44D-819583816D4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8" name="Oval 37">
            <a:extLst>
              <a:ext uri="{FF2B5EF4-FFF2-40B4-BE49-F238E27FC236}">
                <a16:creationId xmlns:a16="http://schemas.microsoft.com/office/drawing/2014/main" id="{2E23561A-5DAE-4374-9378-15CE6DCFFAC9}"/>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9" name="Oval 38">
            <a:extLst>
              <a:ext uri="{FF2B5EF4-FFF2-40B4-BE49-F238E27FC236}">
                <a16:creationId xmlns:a16="http://schemas.microsoft.com/office/drawing/2014/main" id="{9F04B474-1A75-4D51-B9CF-913F9AD4B7C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40" name="Rectangle 39">
            <a:hlinkClick r:id="" action="ppaction://hlinkshowjump?jump=nextslide"/>
            <a:extLst>
              <a:ext uri="{FF2B5EF4-FFF2-40B4-BE49-F238E27FC236}">
                <a16:creationId xmlns:a16="http://schemas.microsoft.com/office/drawing/2014/main" id="{526B39B5-9EE9-4E16-823D-B9A8D58BF840}"/>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402092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9"/>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8"/>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7"/>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6"/>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5"/>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4"/>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3"/>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32"/>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31"/>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30"/>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9"/>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8"/>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7"/>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6"/>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5"/>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4"/>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3"/>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22"/>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21"/>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20"/>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9"/>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8"/>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7"/>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6"/>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5"/>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4"/>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3"/>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12"/>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11"/>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B2500B9-72C1-4199-B2B0-5E83BC0C1478}" type="datetimeFigureOut">
              <a:rPr lang="en-GB" smtClean="0"/>
              <a:t>03/06/2018</a:t>
            </a:fld>
            <a:endParaRPr lang="en-GB"/>
          </a:p>
        </p:txBody>
      </p:sp>
      <p:sp>
        <p:nvSpPr>
          <p:cNvPr id="4" name="Footer Placeholder 3"/>
          <p:cNvSpPr>
            <a:spLocks noGrp="1"/>
          </p:cNvSpPr>
          <p:nvPr>
            <p:ph type="ftr" sz="quarter" idx="11"/>
          </p:nvPr>
        </p:nvSpPr>
        <p:spPr/>
        <p:txBody>
          <a:bodyPr/>
          <a:lstStyle/>
          <a:p>
            <a:r>
              <a:rPr lang="en-GB" dirty="0"/>
              <a:t>maddlearning.com</a:t>
            </a:r>
          </a:p>
        </p:txBody>
      </p:sp>
      <p:sp>
        <p:nvSpPr>
          <p:cNvPr id="5" name="Slide Number Placeholder 4"/>
          <p:cNvSpPr>
            <a:spLocks noGrp="1"/>
          </p:cNvSpPr>
          <p:nvPr>
            <p:ph type="sldNum" sz="quarter" idx="12"/>
          </p:nvPr>
        </p:nvSpPr>
        <p:spPr/>
        <p:txBody>
          <a:bodyPr/>
          <a:lstStyle/>
          <a:p>
            <a:fld id="{3573B33F-847B-45D9-8584-D47D88698F6C}" type="slidenum">
              <a:rPr lang="en-GB" smtClean="0"/>
              <a:t>‹#›</a:t>
            </a:fld>
            <a:endParaRPr lang="en-GB"/>
          </a:p>
        </p:txBody>
      </p:sp>
      <p:sp>
        <p:nvSpPr>
          <p:cNvPr id="6" name="Oval 5">
            <a:extLst>
              <a:ext uri="{FF2B5EF4-FFF2-40B4-BE49-F238E27FC236}">
                <a16:creationId xmlns:a16="http://schemas.microsoft.com/office/drawing/2014/main" id="{37904443-1191-4D67-819E-6B1160F66DA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7" name="Oval 6">
            <a:extLst>
              <a:ext uri="{FF2B5EF4-FFF2-40B4-BE49-F238E27FC236}">
                <a16:creationId xmlns:a16="http://schemas.microsoft.com/office/drawing/2014/main" id="{4A8B693B-8096-4DEE-9B1B-94C79F8715F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8" name="Oval 7">
            <a:extLst>
              <a:ext uri="{FF2B5EF4-FFF2-40B4-BE49-F238E27FC236}">
                <a16:creationId xmlns:a16="http://schemas.microsoft.com/office/drawing/2014/main" id="{639719BD-9058-47BB-9622-4AEDB602000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9" name="Oval 8">
            <a:extLst>
              <a:ext uri="{FF2B5EF4-FFF2-40B4-BE49-F238E27FC236}">
                <a16:creationId xmlns:a16="http://schemas.microsoft.com/office/drawing/2014/main" id="{E2D5259C-7556-4C0A-92B7-D88AD6EDBE0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0" name="Oval 9">
            <a:extLst>
              <a:ext uri="{FF2B5EF4-FFF2-40B4-BE49-F238E27FC236}">
                <a16:creationId xmlns:a16="http://schemas.microsoft.com/office/drawing/2014/main" id="{B6071E96-BBEC-4F25-B8CE-5B10A174392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1" name="Oval 10">
            <a:extLst>
              <a:ext uri="{FF2B5EF4-FFF2-40B4-BE49-F238E27FC236}">
                <a16:creationId xmlns:a16="http://schemas.microsoft.com/office/drawing/2014/main" id="{22D6D55E-47B5-4433-82DF-9A17950A2D6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2" name="Oval 11">
            <a:extLst>
              <a:ext uri="{FF2B5EF4-FFF2-40B4-BE49-F238E27FC236}">
                <a16:creationId xmlns:a16="http://schemas.microsoft.com/office/drawing/2014/main" id="{B104CBD7-44DC-45E8-B6D3-ACC5A8043CA2}"/>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3" name="Oval 12">
            <a:extLst>
              <a:ext uri="{FF2B5EF4-FFF2-40B4-BE49-F238E27FC236}">
                <a16:creationId xmlns:a16="http://schemas.microsoft.com/office/drawing/2014/main" id="{9F59D08B-BEEE-4D90-96C7-E261AC27EB3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4" name="Oval 13">
            <a:extLst>
              <a:ext uri="{FF2B5EF4-FFF2-40B4-BE49-F238E27FC236}">
                <a16:creationId xmlns:a16="http://schemas.microsoft.com/office/drawing/2014/main" id="{3255CC8D-2BFC-406A-B28F-EB60868B781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5" name="Oval 14">
            <a:extLst>
              <a:ext uri="{FF2B5EF4-FFF2-40B4-BE49-F238E27FC236}">
                <a16:creationId xmlns:a16="http://schemas.microsoft.com/office/drawing/2014/main" id="{A5BB0276-4A1C-4678-A85B-9E7E1F4A494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6" name="Oval 15">
            <a:extLst>
              <a:ext uri="{FF2B5EF4-FFF2-40B4-BE49-F238E27FC236}">
                <a16:creationId xmlns:a16="http://schemas.microsoft.com/office/drawing/2014/main" id="{820D0A54-773E-4260-8C97-859008587CB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7" name="Oval 16">
            <a:extLst>
              <a:ext uri="{FF2B5EF4-FFF2-40B4-BE49-F238E27FC236}">
                <a16:creationId xmlns:a16="http://schemas.microsoft.com/office/drawing/2014/main" id="{D1FF7C87-9A04-4D6C-B44F-2C2A02CE9CB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18" name="Oval 17">
            <a:extLst>
              <a:ext uri="{FF2B5EF4-FFF2-40B4-BE49-F238E27FC236}">
                <a16:creationId xmlns:a16="http://schemas.microsoft.com/office/drawing/2014/main" id="{582D810F-0F59-48A3-90B3-CB850606DF0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19" name="Oval 18">
            <a:extLst>
              <a:ext uri="{FF2B5EF4-FFF2-40B4-BE49-F238E27FC236}">
                <a16:creationId xmlns:a16="http://schemas.microsoft.com/office/drawing/2014/main" id="{AA6C6344-C395-4828-9023-43D12DB16E6E}"/>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0" name="Oval 19">
            <a:extLst>
              <a:ext uri="{FF2B5EF4-FFF2-40B4-BE49-F238E27FC236}">
                <a16:creationId xmlns:a16="http://schemas.microsoft.com/office/drawing/2014/main" id="{0CF42BAF-B17F-4D9D-93B4-E7205F5552DE}"/>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1" name="Oval 20">
            <a:extLst>
              <a:ext uri="{FF2B5EF4-FFF2-40B4-BE49-F238E27FC236}">
                <a16:creationId xmlns:a16="http://schemas.microsoft.com/office/drawing/2014/main" id="{5B868CD4-3DAD-4574-B7E1-BACF5493BF3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2" name="Oval 21">
            <a:extLst>
              <a:ext uri="{FF2B5EF4-FFF2-40B4-BE49-F238E27FC236}">
                <a16:creationId xmlns:a16="http://schemas.microsoft.com/office/drawing/2014/main" id="{CCFCFF7C-F60A-4FA8-997B-35BB904959A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3" name="Oval 22">
            <a:extLst>
              <a:ext uri="{FF2B5EF4-FFF2-40B4-BE49-F238E27FC236}">
                <a16:creationId xmlns:a16="http://schemas.microsoft.com/office/drawing/2014/main" id="{93EC2F9F-F613-4328-8A9F-633037B9A72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4" name="Oval 23">
            <a:extLst>
              <a:ext uri="{FF2B5EF4-FFF2-40B4-BE49-F238E27FC236}">
                <a16:creationId xmlns:a16="http://schemas.microsoft.com/office/drawing/2014/main" id="{FCFDBBD0-78BC-4678-AD56-6441710FC94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5" name="Oval 24">
            <a:extLst>
              <a:ext uri="{FF2B5EF4-FFF2-40B4-BE49-F238E27FC236}">
                <a16:creationId xmlns:a16="http://schemas.microsoft.com/office/drawing/2014/main" id="{E241DF5E-07C2-46A2-8463-4B8639D842A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6" name="Oval 25">
            <a:extLst>
              <a:ext uri="{FF2B5EF4-FFF2-40B4-BE49-F238E27FC236}">
                <a16:creationId xmlns:a16="http://schemas.microsoft.com/office/drawing/2014/main" id="{0CDE0946-1BD3-43ED-A5D7-70CDCFBF35D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7" name="Oval 26">
            <a:extLst>
              <a:ext uri="{FF2B5EF4-FFF2-40B4-BE49-F238E27FC236}">
                <a16:creationId xmlns:a16="http://schemas.microsoft.com/office/drawing/2014/main" id="{18CC96B8-C76E-4A92-A7CC-36DEEF7147D7}"/>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28" name="Oval 27">
            <a:extLst>
              <a:ext uri="{FF2B5EF4-FFF2-40B4-BE49-F238E27FC236}">
                <a16:creationId xmlns:a16="http://schemas.microsoft.com/office/drawing/2014/main" id="{BA473F8B-5096-4F09-B91A-D6381F7AD64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29" name="Oval 28">
            <a:extLst>
              <a:ext uri="{FF2B5EF4-FFF2-40B4-BE49-F238E27FC236}">
                <a16:creationId xmlns:a16="http://schemas.microsoft.com/office/drawing/2014/main" id="{7FEE5E73-8439-4C63-99BC-D6DB07A86C1B}"/>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0" name="Oval 29">
            <a:extLst>
              <a:ext uri="{FF2B5EF4-FFF2-40B4-BE49-F238E27FC236}">
                <a16:creationId xmlns:a16="http://schemas.microsoft.com/office/drawing/2014/main" id="{E8A23CEB-BBAA-42D9-835E-45C3CD5AE732}"/>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1" name="Oval 30">
            <a:extLst>
              <a:ext uri="{FF2B5EF4-FFF2-40B4-BE49-F238E27FC236}">
                <a16:creationId xmlns:a16="http://schemas.microsoft.com/office/drawing/2014/main" id="{8FDBF052-CF00-4558-A1D8-2F0991E08B0B}"/>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2" name="Oval 31">
            <a:extLst>
              <a:ext uri="{FF2B5EF4-FFF2-40B4-BE49-F238E27FC236}">
                <a16:creationId xmlns:a16="http://schemas.microsoft.com/office/drawing/2014/main" id="{6C76297F-6803-4305-805F-918A49381AE9}"/>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3" name="Oval 32">
            <a:extLst>
              <a:ext uri="{FF2B5EF4-FFF2-40B4-BE49-F238E27FC236}">
                <a16:creationId xmlns:a16="http://schemas.microsoft.com/office/drawing/2014/main" id="{E0E1A613-E166-410C-A543-1BBBB7331E92}"/>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4" name="Oval 33">
            <a:extLst>
              <a:ext uri="{FF2B5EF4-FFF2-40B4-BE49-F238E27FC236}">
                <a16:creationId xmlns:a16="http://schemas.microsoft.com/office/drawing/2014/main" id="{50F82745-3D85-48EF-B677-40EB9A42EAC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5" name="Oval 34">
            <a:extLst>
              <a:ext uri="{FF2B5EF4-FFF2-40B4-BE49-F238E27FC236}">
                <a16:creationId xmlns:a16="http://schemas.microsoft.com/office/drawing/2014/main" id="{3E0E8B28-064F-473C-9565-9EBA5A96932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Tree>
    <p:extLst>
      <p:ext uri="{BB962C8B-B14F-4D97-AF65-F5344CB8AC3E}">
        <p14:creationId xmlns:p14="http://schemas.microsoft.com/office/powerpoint/2010/main" val="153495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5"/>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4"/>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3"/>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2"/>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1"/>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0"/>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29"/>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28"/>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7"/>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6"/>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5"/>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4"/>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3"/>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2"/>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1"/>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0"/>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19"/>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18"/>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7"/>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6"/>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5"/>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4"/>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3"/>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2"/>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1"/>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0"/>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9"/>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8"/>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7"/>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500B9-72C1-4199-B2B0-5E83BC0C1478}" type="datetimeFigureOut">
              <a:rPr lang="en-GB" smtClean="0"/>
              <a:t>03/06/2018</a:t>
            </a:fld>
            <a:endParaRPr lang="en-GB"/>
          </a:p>
        </p:txBody>
      </p:sp>
      <p:sp>
        <p:nvSpPr>
          <p:cNvPr id="3" name="Footer Placeholder 2"/>
          <p:cNvSpPr>
            <a:spLocks noGrp="1"/>
          </p:cNvSpPr>
          <p:nvPr>
            <p:ph type="ftr" sz="quarter" idx="11"/>
          </p:nvPr>
        </p:nvSpPr>
        <p:spPr/>
        <p:txBody>
          <a:bodyPr/>
          <a:lstStyle/>
          <a:p>
            <a:r>
              <a:rPr lang="en-GB" dirty="0"/>
              <a:t>maddlearning.com</a:t>
            </a:r>
          </a:p>
          <a:p>
            <a:endParaRPr lang="en-GB" dirty="0"/>
          </a:p>
        </p:txBody>
      </p:sp>
      <p:sp>
        <p:nvSpPr>
          <p:cNvPr id="4" name="Slide Number Placeholder 3"/>
          <p:cNvSpPr>
            <a:spLocks noGrp="1"/>
          </p:cNvSpPr>
          <p:nvPr>
            <p:ph type="sldNum" sz="quarter" idx="12"/>
          </p:nvPr>
        </p:nvSpPr>
        <p:spPr/>
        <p:txBody>
          <a:bodyPr/>
          <a:lstStyle/>
          <a:p>
            <a:fld id="{3573B33F-847B-45D9-8584-D47D88698F6C}" type="slidenum">
              <a:rPr lang="en-GB" smtClean="0"/>
              <a:t>‹#›</a:t>
            </a:fld>
            <a:endParaRPr lang="en-GB"/>
          </a:p>
        </p:txBody>
      </p:sp>
      <p:sp>
        <p:nvSpPr>
          <p:cNvPr id="5" name="Oval 4">
            <a:extLst>
              <a:ext uri="{FF2B5EF4-FFF2-40B4-BE49-F238E27FC236}">
                <a16:creationId xmlns:a16="http://schemas.microsoft.com/office/drawing/2014/main" id="{07A9DE88-ED11-454C-BD01-D791D5779EB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6" name="Oval 5">
            <a:extLst>
              <a:ext uri="{FF2B5EF4-FFF2-40B4-BE49-F238E27FC236}">
                <a16:creationId xmlns:a16="http://schemas.microsoft.com/office/drawing/2014/main" id="{B961F67B-8A92-4BA7-88BD-2F1A25190FC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7" name="Oval 6">
            <a:extLst>
              <a:ext uri="{FF2B5EF4-FFF2-40B4-BE49-F238E27FC236}">
                <a16:creationId xmlns:a16="http://schemas.microsoft.com/office/drawing/2014/main" id="{6D586AA5-5063-4562-89F5-AD6724317EFE}"/>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8" name="Oval 7">
            <a:extLst>
              <a:ext uri="{FF2B5EF4-FFF2-40B4-BE49-F238E27FC236}">
                <a16:creationId xmlns:a16="http://schemas.microsoft.com/office/drawing/2014/main" id="{3DF2A20A-22AF-4C1E-B610-C659999A2885}"/>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9" name="Oval 8">
            <a:extLst>
              <a:ext uri="{FF2B5EF4-FFF2-40B4-BE49-F238E27FC236}">
                <a16:creationId xmlns:a16="http://schemas.microsoft.com/office/drawing/2014/main" id="{7ED684E0-EEF4-4E27-83D8-A1FAF97DE8F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0" name="Oval 9">
            <a:extLst>
              <a:ext uri="{FF2B5EF4-FFF2-40B4-BE49-F238E27FC236}">
                <a16:creationId xmlns:a16="http://schemas.microsoft.com/office/drawing/2014/main" id="{4A9D0E4A-43BD-4045-B5AB-F8C6ADA3A717}"/>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1" name="Oval 10">
            <a:extLst>
              <a:ext uri="{FF2B5EF4-FFF2-40B4-BE49-F238E27FC236}">
                <a16:creationId xmlns:a16="http://schemas.microsoft.com/office/drawing/2014/main" id="{5D4B4C84-9AB2-4CEA-A5FD-9DAAA3F4982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2" name="Oval 11">
            <a:extLst>
              <a:ext uri="{FF2B5EF4-FFF2-40B4-BE49-F238E27FC236}">
                <a16:creationId xmlns:a16="http://schemas.microsoft.com/office/drawing/2014/main" id="{5AA4E65B-1435-41FF-8D19-8846DF7BC09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3" name="Oval 12">
            <a:extLst>
              <a:ext uri="{FF2B5EF4-FFF2-40B4-BE49-F238E27FC236}">
                <a16:creationId xmlns:a16="http://schemas.microsoft.com/office/drawing/2014/main" id="{7EE632CF-1E14-4C43-AFE3-1371E1A2D609}"/>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4" name="Oval 13">
            <a:extLst>
              <a:ext uri="{FF2B5EF4-FFF2-40B4-BE49-F238E27FC236}">
                <a16:creationId xmlns:a16="http://schemas.microsoft.com/office/drawing/2014/main" id="{586AE74D-2C49-4502-BFC9-3D804A1FEF88}"/>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5" name="Oval 14">
            <a:extLst>
              <a:ext uri="{FF2B5EF4-FFF2-40B4-BE49-F238E27FC236}">
                <a16:creationId xmlns:a16="http://schemas.microsoft.com/office/drawing/2014/main" id="{965FA70C-C99D-42CB-B4E6-F7B912A0328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6" name="Oval 15">
            <a:extLst>
              <a:ext uri="{FF2B5EF4-FFF2-40B4-BE49-F238E27FC236}">
                <a16:creationId xmlns:a16="http://schemas.microsoft.com/office/drawing/2014/main" id="{90338727-28BE-4DFF-BF97-9C4F2BDE0F19}"/>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17" name="Oval 16">
            <a:extLst>
              <a:ext uri="{FF2B5EF4-FFF2-40B4-BE49-F238E27FC236}">
                <a16:creationId xmlns:a16="http://schemas.microsoft.com/office/drawing/2014/main" id="{031A714C-B15C-484C-AF37-5EF5EA0168C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18" name="Oval 17">
            <a:extLst>
              <a:ext uri="{FF2B5EF4-FFF2-40B4-BE49-F238E27FC236}">
                <a16:creationId xmlns:a16="http://schemas.microsoft.com/office/drawing/2014/main" id="{5A38FAE7-4542-4129-9451-2BADCDD3B1BF}"/>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19" name="Oval 18">
            <a:extLst>
              <a:ext uri="{FF2B5EF4-FFF2-40B4-BE49-F238E27FC236}">
                <a16:creationId xmlns:a16="http://schemas.microsoft.com/office/drawing/2014/main" id="{1A1F0543-AEEE-4E05-A995-A0296C57C3A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0" name="Oval 19">
            <a:extLst>
              <a:ext uri="{FF2B5EF4-FFF2-40B4-BE49-F238E27FC236}">
                <a16:creationId xmlns:a16="http://schemas.microsoft.com/office/drawing/2014/main" id="{5993B0BF-2A17-4280-BF88-3F5B5E836D3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1" name="Oval 20">
            <a:extLst>
              <a:ext uri="{FF2B5EF4-FFF2-40B4-BE49-F238E27FC236}">
                <a16:creationId xmlns:a16="http://schemas.microsoft.com/office/drawing/2014/main" id="{90DCBA87-4997-443C-BBA5-BE581509D709}"/>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2" name="Oval 21">
            <a:extLst>
              <a:ext uri="{FF2B5EF4-FFF2-40B4-BE49-F238E27FC236}">
                <a16:creationId xmlns:a16="http://schemas.microsoft.com/office/drawing/2014/main" id="{A094A112-5C9C-4998-985E-F909FD866CAC}"/>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3" name="Oval 22">
            <a:extLst>
              <a:ext uri="{FF2B5EF4-FFF2-40B4-BE49-F238E27FC236}">
                <a16:creationId xmlns:a16="http://schemas.microsoft.com/office/drawing/2014/main" id="{5B9523C2-4AF3-4A14-B7E4-18A1C840F31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4" name="Oval 23">
            <a:extLst>
              <a:ext uri="{FF2B5EF4-FFF2-40B4-BE49-F238E27FC236}">
                <a16:creationId xmlns:a16="http://schemas.microsoft.com/office/drawing/2014/main" id="{895FF4AA-B615-4CD6-BEAD-61DF5585619D}"/>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5" name="Oval 24">
            <a:extLst>
              <a:ext uri="{FF2B5EF4-FFF2-40B4-BE49-F238E27FC236}">
                <a16:creationId xmlns:a16="http://schemas.microsoft.com/office/drawing/2014/main" id="{C3F79B25-2C19-4987-A2E5-1AD25C6710C0}"/>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6" name="Oval 25">
            <a:extLst>
              <a:ext uri="{FF2B5EF4-FFF2-40B4-BE49-F238E27FC236}">
                <a16:creationId xmlns:a16="http://schemas.microsoft.com/office/drawing/2014/main" id="{B2EE3364-763B-4ECD-BED7-9678BEC6E04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27" name="Oval 26">
            <a:extLst>
              <a:ext uri="{FF2B5EF4-FFF2-40B4-BE49-F238E27FC236}">
                <a16:creationId xmlns:a16="http://schemas.microsoft.com/office/drawing/2014/main" id="{C266CB9F-602D-4BE2-B061-055BAC9A5903}"/>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28" name="Oval 27">
            <a:extLst>
              <a:ext uri="{FF2B5EF4-FFF2-40B4-BE49-F238E27FC236}">
                <a16:creationId xmlns:a16="http://schemas.microsoft.com/office/drawing/2014/main" id="{6BDBD8BD-2B48-4714-9A54-BF609CE0613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29" name="Oval 28">
            <a:extLst>
              <a:ext uri="{FF2B5EF4-FFF2-40B4-BE49-F238E27FC236}">
                <a16:creationId xmlns:a16="http://schemas.microsoft.com/office/drawing/2014/main" id="{2198FBEF-061D-4B50-85D0-7E7FAA5558D3}"/>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0" name="Oval 29">
            <a:extLst>
              <a:ext uri="{FF2B5EF4-FFF2-40B4-BE49-F238E27FC236}">
                <a16:creationId xmlns:a16="http://schemas.microsoft.com/office/drawing/2014/main" id="{80307825-ADE3-477F-B4EB-AE29AA03EF0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1" name="Oval 30">
            <a:extLst>
              <a:ext uri="{FF2B5EF4-FFF2-40B4-BE49-F238E27FC236}">
                <a16:creationId xmlns:a16="http://schemas.microsoft.com/office/drawing/2014/main" id="{1039B453-2D8D-461A-B457-BEE3E455EF3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2" name="Oval 31">
            <a:extLst>
              <a:ext uri="{FF2B5EF4-FFF2-40B4-BE49-F238E27FC236}">
                <a16:creationId xmlns:a16="http://schemas.microsoft.com/office/drawing/2014/main" id="{A40405CA-9799-4028-89E0-F8DC0EBF03F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3" name="Oval 32">
            <a:extLst>
              <a:ext uri="{FF2B5EF4-FFF2-40B4-BE49-F238E27FC236}">
                <a16:creationId xmlns:a16="http://schemas.microsoft.com/office/drawing/2014/main" id="{F38B9D52-DA06-41E0-B1DF-67AD8DA9763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4" name="Oval 33">
            <a:extLst>
              <a:ext uri="{FF2B5EF4-FFF2-40B4-BE49-F238E27FC236}">
                <a16:creationId xmlns:a16="http://schemas.microsoft.com/office/drawing/2014/main" id="{21A075F1-86C9-4A13-B508-3E9A48FAEEF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5" name="Rectangle 34">
            <a:hlinkClick r:id="" action="ppaction://hlinkshowjump?jump=nextslide"/>
            <a:extLst>
              <a:ext uri="{FF2B5EF4-FFF2-40B4-BE49-F238E27FC236}">
                <a16:creationId xmlns:a16="http://schemas.microsoft.com/office/drawing/2014/main" id="{D609325B-F886-4440-9C96-58EDD2E388B5}"/>
              </a:ext>
            </a:extLst>
          </p:cNvPr>
          <p:cNvSpPr/>
          <p:nvPr userDrawn="1"/>
        </p:nvSpPr>
        <p:spPr>
          <a:xfrm>
            <a:off x="10026704" y="2212357"/>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330623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4"/>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3"/>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2"/>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1"/>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0"/>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29"/>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28"/>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27"/>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6"/>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5"/>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4"/>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3"/>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2"/>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1"/>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0"/>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19"/>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18"/>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17"/>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6"/>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5"/>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4"/>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3"/>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2"/>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1"/>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0"/>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9"/>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8"/>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7"/>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6"/>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2500B9-72C1-4199-B2B0-5E83BC0C1478}" type="datetimeFigureOut">
              <a:rPr lang="en-GB" smtClean="0"/>
              <a:t>03/06/2018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73B33F-847B-45D9-8584-D47D88698F6C}" type="slidenum">
              <a:rPr lang="en-GB" smtClean="0"/>
              <a:t>‹#›</a:t>
            </a:fld>
            <a:endParaRPr lang="en-GB"/>
          </a:p>
        </p:txBody>
      </p:sp>
      <p:sp>
        <p:nvSpPr>
          <p:cNvPr id="8" name="Oval 7">
            <a:extLst>
              <a:ext uri="{FF2B5EF4-FFF2-40B4-BE49-F238E27FC236}">
                <a16:creationId xmlns:a16="http://schemas.microsoft.com/office/drawing/2014/main" id="{079FE4B7-7DFC-4857-B1E0-2F0DC5CC112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9" name="Oval 8">
            <a:extLst>
              <a:ext uri="{FF2B5EF4-FFF2-40B4-BE49-F238E27FC236}">
                <a16:creationId xmlns:a16="http://schemas.microsoft.com/office/drawing/2014/main" id="{292E0B13-D716-4494-B3BF-23B6EAD7D09B}"/>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10" name="Oval 9">
            <a:extLst>
              <a:ext uri="{FF2B5EF4-FFF2-40B4-BE49-F238E27FC236}">
                <a16:creationId xmlns:a16="http://schemas.microsoft.com/office/drawing/2014/main" id="{E2BE0FAB-EC06-4086-A282-8BF47915C087}"/>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1" name="Oval 10">
            <a:extLst>
              <a:ext uri="{FF2B5EF4-FFF2-40B4-BE49-F238E27FC236}">
                <a16:creationId xmlns:a16="http://schemas.microsoft.com/office/drawing/2014/main" id="{D8539D5F-62D1-403B-902B-72737AD78E4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2" name="Oval 11">
            <a:extLst>
              <a:ext uri="{FF2B5EF4-FFF2-40B4-BE49-F238E27FC236}">
                <a16:creationId xmlns:a16="http://schemas.microsoft.com/office/drawing/2014/main" id="{DFEE61DD-4864-4654-8A59-2DE4BCAC1B46}"/>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3" name="Oval 12">
            <a:extLst>
              <a:ext uri="{FF2B5EF4-FFF2-40B4-BE49-F238E27FC236}">
                <a16:creationId xmlns:a16="http://schemas.microsoft.com/office/drawing/2014/main" id="{EAC2A473-B550-49E1-B028-B7DB7E5D6268}"/>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4" name="Oval 13">
            <a:extLst>
              <a:ext uri="{FF2B5EF4-FFF2-40B4-BE49-F238E27FC236}">
                <a16:creationId xmlns:a16="http://schemas.microsoft.com/office/drawing/2014/main" id="{D6BF58BB-8D09-49CF-88F2-F4770C047962}"/>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5" name="Oval 14">
            <a:extLst>
              <a:ext uri="{FF2B5EF4-FFF2-40B4-BE49-F238E27FC236}">
                <a16:creationId xmlns:a16="http://schemas.microsoft.com/office/drawing/2014/main" id="{2EDD7D07-7C6D-46AC-9F95-A0A16EDA5DF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6" name="Oval 15">
            <a:extLst>
              <a:ext uri="{FF2B5EF4-FFF2-40B4-BE49-F238E27FC236}">
                <a16:creationId xmlns:a16="http://schemas.microsoft.com/office/drawing/2014/main" id="{559C835A-F8D5-4371-9617-F6B5FFF504F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7" name="Oval 16">
            <a:extLst>
              <a:ext uri="{FF2B5EF4-FFF2-40B4-BE49-F238E27FC236}">
                <a16:creationId xmlns:a16="http://schemas.microsoft.com/office/drawing/2014/main" id="{F6E924A3-4AB2-4C9A-975E-45F4822B877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8" name="Oval 17">
            <a:extLst>
              <a:ext uri="{FF2B5EF4-FFF2-40B4-BE49-F238E27FC236}">
                <a16:creationId xmlns:a16="http://schemas.microsoft.com/office/drawing/2014/main" id="{6572770A-5BD4-4E3D-A6D0-219F8A9FF6C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9" name="Oval 18">
            <a:extLst>
              <a:ext uri="{FF2B5EF4-FFF2-40B4-BE49-F238E27FC236}">
                <a16:creationId xmlns:a16="http://schemas.microsoft.com/office/drawing/2014/main" id="{0AB6CA0E-02F4-44BA-94A1-6288B67428C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20" name="Oval 19">
            <a:extLst>
              <a:ext uri="{FF2B5EF4-FFF2-40B4-BE49-F238E27FC236}">
                <a16:creationId xmlns:a16="http://schemas.microsoft.com/office/drawing/2014/main" id="{F6C7C139-9E36-4131-A6F4-418A6A93D8D3}"/>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1" name="Oval 20">
            <a:extLst>
              <a:ext uri="{FF2B5EF4-FFF2-40B4-BE49-F238E27FC236}">
                <a16:creationId xmlns:a16="http://schemas.microsoft.com/office/drawing/2014/main" id="{03518798-A12C-46B9-89ED-D665A10D95D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2" name="Oval 21">
            <a:extLst>
              <a:ext uri="{FF2B5EF4-FFF2-40B4-BE49-F238E27FC236}">
                <a16:creationId xmlns:a16="http://schemas.microsoft.com/office/drawing/2014/main" id="{BB9BDC4E-D868-4663-80F9-9F70892F075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3" name="Oval 22">
            <a:extLst>
              <a:ext uri="{FF2B5EF4-FFF2-40B4-BE49-F238E27FC236}">
                <a16:creationId xmlns:a16="http://schemas.microsoft.com/office/drawing/2014/main" id="{6EC0A603-4624-4183-8BF4-5A5902A1AF8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4" name="Oval 23">
            <a:extLst>
              <a:ext uri="{FF2B5EF4-FFF2-40B4-BE49-F238E27FC236}">
                <a16:creationId xmlns:a16="http://schemas.microsoft.com/office/drawing/2014/main" id="{2E14C8A7-2DAA-4D49-BEC1-9144847474F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5" name="Oval 24">
            <a:extLst>
              <a:ext uri="{FF2B5EF4-FFF2-40B4-BE49-F238E27FC236}">
                <a16:creationId xmlns:a16="http://schemas.microsoft.com/office/drawing/2014/main" id="{46C4065E-AD23-4F55-BD1A-146558C2286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6" name="Oval 25">
            <a:extLst>
              <a:ext uri="{FF2B5EF4-FFF2-40B4-BE49-F238E27FC236}">
                <a16:creationId xmlns:a16="http://schemas.microsoft.com/office/drawing/2014/main" id="{42A5A2D1-57CB-4E5C-86CA-D5921F030B31}"/>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7" name="Oval 26">
            <a:extLst>
              <a:ext uri="{FF2B5EF4-FFF2-40B4-BE49-F238E27FC236}">
                <a16:creationId xmlns:a16="http://schemas.microsoft.com/office/drawing/2014/main" id="{52E53216-4380-45C8-94B4-3FDCE67839A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8" name="Oval 27">
            <a:extLst>
              <a:ext uri="{FF2B5EF4-FFF2-40B4-BE49-F238E27FC236}">
                <a16:creationId xmlns:a16="http://schemas.microsoft.com/office/drawing/2014/main" id="{58C85FEA-8B3A-4C67-A019-A4FAF787B634}"/>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9" name="Oval 28">
            <a:extLst>
              <a:ext uri="{FF2B5EF4-FFF2-40B4-BE49-F238E27FC236}">
                <a16:creationId xmlns:a16="http://schemas.microsoft.com/office/drawing/2014/main" id="{F81C45D9-9B89-4726-8267-9C2AF87E3B2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30" name="Oval 29">
            <a:extLst>
              <a:ext uri="{FF2B5EF4-FFF2-40B4-BE49-F238E27FC236}">
                <a16:creationId xmlns:a16="http://schemas.microsoft.com/office/drawing/2014/main" id="{FF453D48-0CCD-44FD-8817-B0A7EFB0AF05}"/>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1" name="Oval 30">
            <a:extLst>
              <a:ext uri="{FF2B5EF4-FFF2-40B4-BE49-F238E27FC236}">
                <a16:creationId xmlns:a16="http://schemas.microsoft.com/office/drawing/2014/main" id="{A2BD2959-E370-4E61-87F1-7682F702DF9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2" name="Oval 31">
            <a:extLst>
              <a:ext uri="{FF2B5EF4-FFF2-40B4-BE49-F238E27FC236}">
                <a16:creationId xmlns:a16="http://schemas.microsoft.com/office/drawing/2014/main" id="{D188E230-2FCF-42C6-88E7-1D7204CE8C4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3" name="Oval 32">
            <a:extLst>
              <a:ext uri="{FF2B5EF4-FFF2-40B4-BE49-F238E27FC236}">
                <a16:creationId xmlns:a16="http://schemas.microsoft.com/office/drawing/2014/main" id="{B92526C6-3DB7-49D8-9363-7B4C95CF093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4" name="Oval 33">
            <a:extLst>
              <a:ext uri="{FF2B5EF4-FFF2-40B4-BE49-F238E27FC236}">
                <a16:creationId xmlns:a16="http://schemas.microsoft.com/office/drawing/2014/main" id="{90295C11-F5C5-45C2-85D0-CE84EABD4E44}"/>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5" name="Oval 34">
            <a:extLst>
              <a:ext uri="{FF2B5EF4-FFF2-40B4-BE49-F238E27FC236}">
                <a16:creationId xmlns:a16="http://schemas.microsoft.com/office/drawing/2014/main" id="{98BCF885-CDFF-42A3-B250-996D5208056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6" name="Oval 35">
            <a:extLst>
              <a:ext uri="{FF2B5EF4-FFF2-40B4-BE49-F238E27FC236}">
                <a16:creationId xmlns:a16="http://schemas.microsoft.com/office/drawing/2014/main" id="{39CDA412-381F-4064-91C2-6C47F982962F}"/>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7" name="Oval 36">
            <a:extLst>
              <a:ext uri="{FF2B5EF4-FFF2-40B4-BE49-F238E27FC236}">
                <a16:creationId xmlns:a16="http://schemas.microsoft.com/office/drawing/2014/main" id="{8C9BDFAE-1D65-4AAF-844D-80831B1CE24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8" name="Rectangle 37">
            <a:hlinkClick r:id="" action="ppaction://hlinkshowjump?jump=nextslide"/>
            <a:extLst>
              <a:ext uri="{FF2B5EF4-FFF2-40B4-BE49-F238E27FC236}">
                <a16:creationId xmlns:a16="http://schemas.microsoft.com/office/drawing/2014/main" id="{2B045CF0-6265-4C30-9A1A-F0313F67D093}"/>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211885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7"/>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6"/>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5"/>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4"/>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3"/>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2"/>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1"/>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30"/>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9"/>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8"/>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7"/>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6"/>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5"/>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4"/>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3"/>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2"/>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1"/>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20"/>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9"/>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8"/>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7"/>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6"/>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5"/>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4"/>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3"/>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2"/>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1"/>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10"/>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9"/>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2500B9-72C1-4199-B2B0-5E83BC0C1478}" type="datetimeFigureOut">
              <a:rPr lang="en-GB" smtClean="0"/>
              <a:t>03/06/2018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73B33F-847B-45D9-8584-D47D88698F6C}" type="slidenum">
              <a:rPr lang="en-GB" smtClean="0"/>
              <a:t>‹#›</a:t>
            </a:fld>
            <a:endParaRPr lang="en-GB"/>
          </a:p>
        </p:txBody>
      </p:sp>
      <p:sp>
        <p:nvSpPr>
          <p:cNvPr id="8" name="Oval 7">
            <a:extLst>
              <a:ext uri="{FF2B5EF4-FFF2-40B4-BE49-F238E27FC236}">
                <a16:creationId xmlns:a16="http://schemas.microsoft.com/office/drawing/2014/main" id="{02F130ED-89EC-4F17-8544-22E19F6CBB4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9" name="Oval 8">
            <a:extLst>
              <a:ext uri="{FF2B5EF4-FFF2-40B4-BE49-F238E27FC236}">
                <a16:creationId xmlns:a16="http://schemas.microsoft.com/office/drawing/2014/main" id="{A6F581EC-06D5-447B-BB3A-51553DA9BA00}"/>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10" name="Oval 9">
            <a:extLst>
              <a:ext uri="{FF2B5EF4-FFF2-40B4-BE49-F238E27FC236}">
                <a16:creationId xmlns:a16="http://schemas.microsoft.com/office/drawing/2014/main" id="{8BD94C43-EA01-4505-A044-D3B5D86AE45F}"/>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1" name="Oval 10">
            <a:extLst>
              <a:ext uri="{FF2B5EF4-FFF2-40B4-BE49-F238E27FC236}">
                <a16:creationId xmlns:a16="http://schemas.microsoft.com/office/drawing/2014/main" id="{DA86C285-94A8-4BB1-A5DA-0071EA9F43C2}"/>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2" name="Oval 11">
            <a:extLst>
              <a:ext uri="{FF2B5EF4-FFF2-40B4-BE49-F238E27FC236}">
                <a16:creationId xmlns:a16="http://schemas.microsoft.com/office/drawing/2014/main" id="{67047A57-1E13-4357-B61B-A83D8C4E003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3" name="Oval 12">
            <a:extLst>
              <a:ext uri="{FF2B5EF4-FFF2-40B4-BE49-F238E27FC236}">
                <a16:creationId xmlns:a16="http://schemas.microsoft.com/office/drawing/2014/main" id="{5C23BF2A-4041-4E88-8A6E-2B1F4ECAF2BE}"/>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4" name="Oval 13">
            <a:extLst>
              <a:ext uri="{FF2B5EF4-FFF2-40B4-BE49-F238E27FC236}">
                <a16:creationId xmlns:a16="http://schemas.microsoft.com/office/drawing/2014/main" id="{E546144C-3C52-488F-840F-A244120BB2B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5" name="Oval 14">
            <a:extLst>
              <a:ext uri="{FF2B5EF4-FFF2-40B4-BE49-F238E27FC236}">
                <a16:creationId xmlns:a16="http://schemas.microsoft.com/office/drawing/2014/main" id="{91B7C64E-9687-4BAC-892B-4BAC83CA7289}"/>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6" name="Oval 15">
            <a:extLst>
              <a:ext uri="{FF2B5EF4-FFF2-40B4-BE49-F238E27FC236}">
                <a16:creationId xmlns:a16="http://schemas.microsoft.com/office/drawing/2014/main" id="{ED0615DC-03B7-4A2E-B8AD-271177F6646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7" name="Oval 16">
            <a:extLst>
              <a:ext uri="{FF2B5EF4-FFF2-40B4-BE49-F238E27FC236}">
                <a16:creationId xmlns:a16="http://schemas.microsoft.com/office/drawing/2014/main" id="{5C246C64-1323-4B38-9E42-80F17775EB16}"/>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8" name="Oval 17">
            <a:extLst>
              <a:ext uri="{FF2B5EF4-FFF2-40B4-BE49-F238E27FC236}">
                <a16:creationId xmlns:a16="http://schemas.microsoft.com/office/drawing/2014/main" id="{5FE2EC6F-A05E-4876-B1ED-1E700BC3F536}"/>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9" name="Oval 18">
            <a:extLst>
              <a:ext uri="{FF2B5EF4-FFF2-40B4-BE49-F238E27FC236}">
                <a16:creationId xmlns:a16="http://schemas.microsoft.com/office/drawing/2014/main" id="{69AE4B97-413D-4FAD-94F8-37F82F04CD5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20" name="Oval 19">
            <a:extLst>
              <a:ext uri="{FF2B5EF4-FFF2-40B4-BE49-F238E27FC236}">
                <a16:creationId xmlns:a16="http://schemas.microsoft.com/office/drawing/2014/main" id="{F8221204-7448-4EB2-B69E-581FCC6A9223}"/>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1" name="Oval 20">
            <a:extLst>
              <a:ext uri="{FF2B5EF4-FFF2-40B4-BE49-F238E27FC236}">
                <a16:creationId xmlns:a16="http://schemas.microsoft.com/office/drawing/2014/main" id="{EFE70212-6851-4E1D-A3F1-E74E4CB3F51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2" name="Oval 21">
            <a:extLst>
              <a:ext uri="{FF2B5EF4-FFF2-40B4-BE49-F238E27FC236}">
                <a16:creationId xmlns:a16="http://schemas.microsoft.com/office/drawing/2014/main" id="{93B565AE-6F33-4DB4-9FB8-4C47ECE50E9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3" name="Oval 22">
            <a:extLst>
              <a:ext uri="{FF2B5EF4-FFF2-40B4-BE49-F238E27FC236}">
                <a16:creationId xmlns:a16="http://schemas.microsoft.com/office/drawing/2014/main" id="{5C3C86C7-E38B-455E-AF6B-896C421055D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4" name="Oval 23">
            <a:extLst>
              <a:ext uri="{FF2B5EF4-FFF2-40B4-BE49-F238E27FC236}">
                <a16:creationId xmlns:a16="http://schemas.microsoft.com/office/drawing/2014/main" id="{C3DD48D9-3A88-4B72-AA91-24DAB1CAC2E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5" name="Oval 24">
            <a:extLst>
              <a:ext uri="{FF2B5EF4-FFF2-40B4-BE49-F238E27FC236}">
                <a16:creationId xmlns:a16="http://schemas.microsoft.com/office/drawing/2014/main" id="{74D87440-7782-4753-94CE-376305D4315D}"/>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6" name="Oval 25">
            <a:extLst>
              <a:ext uri="{FF2B5EF4-FFF2-40B4-BE49-F238E27FC236}">
                <a16:creationId xmlns:a16="http://schemas.microsoft.com/office/drawing/2014/main" id="{A824D1BE-41C9-4DCB-A21C-4243CE3F9C71}"/>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7" name="Oval 26">
            <a:extLst>
              <a:ext uri="{FF2B5EF4-FFF2-40B4-BE49-F238E27FC236}">
                <a16:creationId xmlns:a16="http://schemas.microsoft.com/office/drawing/2014/main" id="{234881C3-17B0-47B8-A789-6DC8C6262E9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8" name="Oval 27">
            <a:extLst>
              <a:ext uri="{FF2B5EF4-FFF2-40B4-BE49-F238E27FC236}">
                <a16:creationId xmlns:a16="http://schemas.microsoft.com/office/drawing/2014/main" id="{83EF9B93-78D9-4788-94D3-0F34B2E4A8F2}"/>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9" name="Oval 28">
            <a:extLst>
              <a:ext uri="{FF2B5EF4-FFF2-40B4-BE49-F238E27FC236}">
                <a16:creationId xmlns:a16="http://schemas.microsoft.com/office/drawing/2014/main" id="{5766AE80-D45F-47F0-8013-56B1974CCE2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30" name="Oval 29">
            <a:extLst>
              <a:ext uri="{FF2B5EF4-FFF2-40B4-BE49-F238E27FC236}">
                <a16:creationId xmlns:a16="http://schemas.microsoft.com/office/drawing/2014/main" id="{67BF002F-FB4D-47D0-AE86-EB16371D9C65}"/>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1" name="Oval 30">
            <a:extLst>
              <a:ext uri="{FF2B5EF4-FFF2-40B4-BE49-F238E27FC236}">
                <a16:creationId xmlns:a16="http://schemas.microsoft.com/office/drawing/2014/main" id="{F4874CB4-85D1-4A1F-B5EA-F14169F4DCEF}"/>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2" name="Oval 31">
            <a:extLst>
              <a:ext uri="{FF2B5EF4-FFF2-40B4-BE49-F238E27FC236}">
                <a16:creationId xmlns:a16="http://schemas.microsoft.com/office/drawing/2014/main" id="{42188D6D-772B-4D72-AB14-5242086F04F4}"/>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3" name="Oval 32">
            <a:extLst>
              <a:ext uri="{FF2B5EF4-FFF2-40B4-BE49-F238E27FC236}">
                <a16:creationId xmlns:a16="http://schemas.microsoft.com/office/drawing/2014/main" id="{5090E658-6396-42CF-AE6F-788493A4941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4" name="Oval 33">
            <a:extLst>
              <a:ext uri="{FF2B5EF4-FFF2-40B4-BE49-F238E27FC236}">
                <a16:creationId xmlns:a16="http://schemas.microsoft.com/office/drawing/2014/main" id="{1A11F320-A787-486C-B2D8-1092FF86D607}"/>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5" name="Oval 34">
            <a:extLst>
              <a:ext uri="{FF2B5EF4-FFF2-40B4-BE49-F238E27FC236}">
                <a16:creationId xmlns:a16="http://schemas.microsoft.com/office/drawing/2014/main" id="{074712E5-81BE-40F8-B285-6AA21894574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6" name="Oval 35">
            <a:extLst>
              <a:ext uri="{FF2B5EF4-FFF2-40B4-BE49-F238E27FC236}">
                <a16:creationId xmlns:a16="http://schemas.microsoft.com/office/drawing/2014/main" id="{E6C8E1D2-A5D7-45FA-B2A3-F4132D6A36D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7" name="Oval 36">
            <a:extLst>
              <a:ext uri="{FF2B5EF4-FFF2-40B4-BE49-F238E27FC236}">
                <a16:creationId xmlns:a16="http://schemas.microsoft.com/office/drawing/2014/main" id="{1D998773-F6E1-4BBD-B4EF-583637614545}"/>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8" name="Rectangle 37">
            <a:hlinkClick r:id="" action="ppaction://hlinkshowjump?jump=nextslide"/>
            <a:extLst>
              <a:ext uri="{FF2B5EF4-FFF2-40B4-BE49-F238E27FC236}">
                <a16:creationId xmlns:a16="http://schemas.microsoft.com/office/drawing/2014/main" id="{BB83A6EB-C6E5-43E9-A8AE-8D4DBB3B8F3B}"/>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164538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7"/>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6"/>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5"/>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4"/>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3"/>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2"/>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1"/>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30"/>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9"/>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8"/>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7"/>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6"/>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5"/>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4"/>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3"/>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2"/>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1"/>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20"/>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9"/>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8"/>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7"/>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6"/>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5"/>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4"/>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3"/>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2"/>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1"/>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10"/>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9"/>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2500B9-72C1-4199-B2B0-5E83BC0C1478}"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73B33F-847B-45D9-8584-D47D88698F6C}" type="slidenum">
              <a:rPr lang="en-GB" smtClean="0"/>
              <a:t>‹#›</a:t>
            </a:fld>
            <a:endParaRPr lang="en-GB"/>
          </a:p>
        </p:txBody>
      </p:sp>
      <p:sp>
        <p:nvSpPr>
          <p:cNvPr id="7" name="Oval 6">
            <a:extLst>
              <a:ext uri="{FF2B5EF4-FFF2-40B4-BE49-F238E27FC236}">
                <a16:creationId xmlns:a16="http://schemas.microsoft.com/office/drawing/2014/main" id="{E47C8E47-A9D3-4B36-903D-901924F5EB9C}"/>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8" name="Oval 7">
            <a:extLst>
              <a:ext uri="{FF2B5EF4-FFF2-40B4-BE49-F238E27FC236}">
                <a16:creationId xmlns:a16="http://schemas.microsoft.com/office/drawing/2014/main" id="{6E45E074-BF6A-4866-9C60-62E2CBD0718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9" name="Oval 8">
            <a:extLst>
              <a:ext uri="{FF2B5EF4-FFF2-40B4-BE49-F238E27FC236}">
                <a16:creationId xmlns:a16="http://schemas.microsoft.com/office/drawing/2014/main" id="{8638ADFC-36AC-4081-9D91-560A4233055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0" name="Oval 9">
            <a:extLst>
              <a:ext uri="{FF2B5EF4-FFF2-40B4-BE49-F238E27FC236}">
                <a16:creationId xmlns:a16="http://schemas.microsoft.com/office/drawing/2014/main" id="{5CA6943C-DACE-42F2-B9F2-C23A60C5BD69}"/>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1" name="Oval 10">
            <a:extLst>
              <a:ext uri="{FF2B5EF4-FFF2-40B4-BE49-F238E27FC236}">
                <a16:creationId xmlns:a16="http://schemas.microsoft.com/office/drawing/2014/main" id="{5BB750F3-1A14-48C2-87F0-8FE9FC9C4555}"/>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2" name="Oval 11">
            <a:extLst>
              <a:ext uri="{FF2B5EF4-FFF2-40B4-BE49-F238E27FC236}">
                <a16:creationId xmlns:a16="http://schemas.microsoft.com/office/drawing/2014/main" id="{4B142943-1124-4083-A82F-D1BE99C2430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3" name="Oval 12">
            <a:extLst>
              <a:ext uri="{FF2B5EF4-FFF2-40B4-BE49-F238E27FC236}">
                <a16:creationId xmlns:a16="http://schemas.microsoft.com/office/drawing/2014/main" id="{188E340F-C7D8-46A6-ADD8-40D667F64C67}"/>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4" name="Oval 13">
            <a:extLst>
              <a:ext uri="{FF2B5EF4-FFF2-40B4-BE49-F238E27FC236}">
                <a16:creationId xmlns:a16="http://schemas.microsoft.com/office/drawing/2014/main" id="{2251CD41-E499-4777-89E3-70AE0E5652AC}"/>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5" name="Oval 14">
            <a:extLst>
              <a:ext uri="{FF2B5EF4-FFF2-40B4-BE49-F238E27FC236}">
                <a16:creationId xmlns:a16="http://schemas.microsoft.com/office/drawing/2014/main" id="{904F78CA-7C5C-4991-A601-1332FACE5D9A}"/>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6" name="Oval 15">
            <a:extLst>
              <a:ext uri="{FF2B5EF4-FFF2-40B4-BE49-F238E27FC236}">
                <a16:creationId xmlns:a16="http://schemas.microsoft.com/office/drawing/2014/main" id="{A6AE3C7B-ED8E-46BF-9161-DA65875722BC}"/>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7" name="Oval 16">
            <a:extLst>
              <a:ext uri="{FF2B5EF4-FFF2-40B4-BE49-F238E27FC236}">
                <a16:creationId xmlns:a16="http://schemas.microsoft.com/office/drawing/2014/main" id="{16BE2213-5AE0-44D4-A6F4-6337428030C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8" name="Oval 17">
            <a:extLst>
              <a:ext uri="{FF2B5EF4-FFF2-40B4-BE49-F238E27FC236}">
                <a16:creationId xmlns:a16="http://schemas.microsoft.com/office/drawing/2014/main" id="{70B633A0-1DA9-404E-8C7C-8F5085962F0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19" name="Oval 18">
            <a:extLst>
              <a:ext uri="{FF2B5EF4-FFF2-40B4-BE49-F238E27FC236}">
                <a16:creationId xmlns:a16="http://schemas.microsoft.com/office/drawing/2014/main" id="{159D08ED-D1F8-4412-AF9F-9E99C73D65B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0" name="Oval 19">
            <a:extLst>
              <a:ext uri="{FF2B5EF4-FFF2-40B4-BE49-F238E27FC236}">
                <a16:creationId xmlns:a16="http://schemas.microsoft.com/office/drawing/2014/main" id="{98AD7633-3C12-4482-8556-925B5CC842D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1" name="Oval 20">
            <a:extLst>
              <a:ext uri="{FF2B5EF4-FFF2-40B4-BE49-F238E27FC236}">
                <a16:creationId xmlns:a16="http://schemas.microsoft.com/office/drawing/2014/main" id="{DE2AB9A5-D90F-4E8C-9284-3DA9FB84CE2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2" name="Oval 21">
            <a:extLst>
              <a:ext uri="{FF2B5EF4-FFF2-40B4-BE49-F238E27FC236}">
                <a16:creationId xmlns:a16="http://schemas.microsoft.com/office/drawing/2014/main" id="{0EF2D826-8FA8-4D7B-BBEB-5AF017A13A8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3" name="Oval 22">
            <a:extLst>
              <a:ext uri="{FF2B5EF4-FFF2-40B4-BE49-F238E27FC236}">
                <a16:creationId xmlns:a16="http://schemas.microsoft.com/office/drawing/2014/main" id="{B41449EC-2CB3-46D7-9D13-FA9776C99C7A}"/>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4" name="Oval 23">
            <a:extLst>
              <a:ext uri="{FF2B5EF4-FFF2-40B4-BE49-F238E27FC236}">
                <a16:creationId xmlns:a16="http://schemas.microsoft.com/office/drawing/2014/main" id="{8B06DE06-789D-4BAF-A9EE-37C1B1E21A33}"/>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5" name="Oval 24">
            <a:extLst>
              <a:ext uri="{FF2B5EF4-FFF2-40B4-BE49-F238E27FC236}">
                <a16:creationId xmlns:a16="http://schemas.microsoft.com/office/drawing/2014/main" id="{D7565DB7-A154-4F76-83B5-550A5433EEC9}"/>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6" name="Oval 25">
            <a:extLst>
              <a:ext uri="{FF2B5EF4-FFF2-40B4-BE49-F238E27FC236}">
                <a16:creationId xmlns:a16="http://schemas.microsoft.com/office/drawing/2014/main" id="{4FA76050-00D9-4406-BF40-36A78943B59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7" name="Oval 26">
            <a:extLst>
              <a:ext uri="{FF2B5EF4-FFF2-40B4-BE49-F238E27FC236}">
                <a16:creationId xmlns:a16="http://schemas.microsoft.com/office/drawing/2014/main" id="{F6134D87-50FD-4D46-8749-4040BD1EE53D}"/>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8" name="Oval 27">
            <a:extLst>
              <a:ext uri="{FF2B5EF4-FFF2-40B4-BE49-F238E27FC236}">
                <a16:creationId xmlns:a16="http://schemas.microsoft.com/office/drawing/2014/main" id="{8F97B572-6181-4229-8156-EDBF94B6CBA0}"/>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29" name="Oval 28">
            <a:extLst>
              <a:ext uri="{FF2B5EF4-FFF2-40B4-BE49-F238E27FC236}">
                <a16:creationId xmlns:a16="http://schemas.microsoft.com/office/drawing/2014/main" id="{551AFBBF-DE7B-40B1-A5F7-370FEC654ED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0" name="Oval 29">
            <a:extLst>
              <a:ext uri="{FF2B5EF4-FFF2-40B4-BE49-F238E27FC236}">
                <a16:creationId xmlns:a16="http://schemas.microsoft.com/office/drawing/2014/main" id="{8D064585-4751-45E2-B796-1A800D3DF538}"/>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1" name="Oval 30">
            <a:extLst>
              <a:ext uri="{FF2B5EF4-FFF2-40B4-BE49-F238E27FC236}">
                <a16:creationId xmlns:a16="http://schemas.microsoft.com/office/drawing/2014/main" id="{DA61863A-045E-4770-8BB8-2E020676055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2" name="Oval 31">
            <a:extLst>
              <a:ext uri="{FF2B5EF4-FFF2-40B4-BE49-F238E27FC236}">
                <a16:creationId xmlns:a16="http://schemas.microsoft.com/office/drawing/2014/main" id="{437C1936-1A00-4FFF-8284-4D01C1B1FEF1}"/>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3" name="Oval 32">
            <a:extLst>
              <a:ext uri="{FF2B5EF4-FFF2-40B4-BE49-F238E27FC236}">
                <a16:creationId xmlns:a16="http://schemas.microsoft.com/office/drawing/2014/main" id="{64DB8575-72B3-4944-8613-9B7FBD4B076E}"/>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4" name="Oval 33">
            <a:extLst>
              <a:ext uri="{FF2B5EF4-FFF2-40B4-BE49-F238E27FC236}">
                <a16:creationId xmlns:a16="http://schemas.microsoft.com/office/drawing/2014/main" id="{08574501-548B-43DB-B561-196F74208F90}"/>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5" name="Oval 34">
            <a:extLst>
              <a:ext uri="{FF2B5EF4-FFF2-40B4-BE49-F238E27FC236}">
                <a16:creationId xmlns:a16="http://schemas.microsoft.com/office/drawing/2014/main" id="{91B8589D-D1E3-4C52-90F0-A43145EF8359}"/>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6" name="Oval 35">
            <a:extLst>
              <a:ext uri="{FF2B5EF4-FFF2-40B4-BE49-F238E27FC236}">
                <a16:creationId xmlns:a16="http://schemas.microsoft.com/office/drawing/2014/main" id="{F344E60B-1A16-44FE-BFAA-F0324F8E89F5}"/>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7" name="Rectangle 36">
            <a:hlinkClick r:id="" action="ppaction://hlinkshowjump?jump=nextslide"/>
            <a:extLst>
              <a:ext uri="{FF2B5EF4-FFF2-40B4-BE49-F238E27FC236}">
                <a16:creationId xmlns:a16="http://schemas.microsoft.com/office/drawing/2014/main" id="{3AE02EFA-6680-4C99-81C3-64E8991B7744}"/>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370479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6"/>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5"/>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4"/>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3"/>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2"/>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1"/>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0"/>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29"/>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8"/>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7"/>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6"/>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5"/>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4"/>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3"/>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2"/>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1"/>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0"/>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19"/>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8"/>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7"/>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6"/>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5"/>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4"/>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3"/>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2"/>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1"/>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0"/>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9"/>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8"/>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2500B9-72C1-4199-B2B0-5E83BC0C1478}" type="datetimeFigureOut">
              <a:rPr lang="en-GB" smtClean="0"/>
              <a:t>03/06/2018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73B33F-847B-45D9-8584-D47D88698F6C}" type="slidenum">
              <a:rPr lang="en-GB" smtClean="0"/>
              <a:t>‹#›</a:t>
            </a:fld>
            <a:endParaRPr lang="en-GB"/>
          </a:p>
        </p:txBody>
      </p:sp>
      <p:sp>
        <p:nvSpPr>
          <p:cNvPr id="7" name="Oval 6">
            <a:extLst>
              <a:ext uri="{FF2B5EF4-FFF2-40B4-BE49-F238E27FC236}">
                <a16:creationId xmlns:a16="http://schemas.microsoft.com/office/drawing/2014/main" id="{15AFB1DB-B4EF-43A1-9657-B33B51889204}"/>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1</a:t>
            </a:r>
          </a:p>
        </p:txBody>
      </p:sp>
      <p:sp>
        <p:nvSpPr>
          <p:cNvPr id="8" name="Oval 7">
            <a:extLst>
              <a:ext uri="{FF2B5EF4-FFF2-40B4-BE49-F238E27FC236}">
                <a16:creationId xmlns:a16="http://schemas.microsoft.com/office/drawing/2014/main" id="{7B5D806F-46D4-49C8-BB23-F8D122C3AE1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2</a:t>
            </a:r>
          </a:p>
        </p:txBody>
      </p:sp>
      <p:sp>
        <p:nvSpPr>
          <p:cNvPr id="9" name="Oval 8">
            <a:extLst>
              <a:ext uri="{FF2B5EF4-FFF2-40B4-BE49-F238E27FC236}">
                <a16:creationId xmlns:a16="http://schemas.microsoft.com/office/drawing/2014/main" id="{BA2CE449-8C80-4900-A04A-596288DEA6F3}"/>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3</a:t>
            </a:r>
          </a:p>
        </p:txBody>
      </p:sp>
      <p:sp>
        <p:nvSpPr>
          <p:cNvPr id="10" name="Oval 9">
            <a:extLst>
              <a:ext uri="{FF2B5EF4-FFF2-40B4-BE49-F238E27FC236}">
                <a16:creationId xmlns:a16="http://schemas.microsoft.com/office/drawing/2014/main" id="{DF0E2502-BD0E-474E-9DBA-A0619F07B042}"/>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4</a:t>
            </a:r>
          </a:p>
        </p:txBody>
      </p:sp>
      <p:sp>
        <p:nvSpPr>
          <p:cNvPr id="11" name="Oval 10">
            <a:extLst>
              <a:ext uri="{FF2B5EF4-FFF2-40B4-BE49-F238E27FC236}">
                <a16:creationId xmlns:a16="http://schemas.microsoft.com/office/drawing/2014/main" id="{FA0A0EAD-41F8-4D6B-B1EF-60DE90C65CDE}"/>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5</a:t>
            </a:r>
          </a:p>
        </p:txBody>
      </p:sp>
      <p:sp>
        <p:nvSpPr>
          <p:cNvPr id="12" name="Oval 11">
            <a:extLst>
              <a:ext uri="{FF2B5EF4-FFF2-40B4-BE49-F238E27FC236}">
                <a16:creationId xmlns:a16="http://schemas.microsoft.com/office/drawing/2014/main" id="{BBDD9C36-52AC-45A3-A1C7-4B960CB0C466}"/>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6</a:t>
            </a:r>
          </a:p>
        </p:txBody>
      </p:sp>
      <p:sp>
        <p:nvSpPr>
          <p:cNvPr id="13" name="Oval 12">
            <a:extLst>
              <a:ext uri="{FF2B5EF4-FFF2-40B4-BE49-F238E27FC236}">
                <a16:creationId xmlns:a16="http://schemas.microsoft.com/office/drawing/2014/main" id="{DD6372B7-98F7-4A53-A874-9A0A63F429C8}"/>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7</a:t>
            </a:r>
          </a:p>
        </p:txBody>
      </p:sp>
      <p:sp>
        <p:nvSpPr>
          <p:cNvPr id="14" name="Oval 13">
            <a:extLst>
              <a:ext uri="{FF2B5EF4-FFF2-40B4-BE49-F238E27FC236}">
                <a16:creationId xmlns:a16="http://schemas.microsoft.com/office/drawing/2014/main" id="{ECAF937A-0429-4E5C-9CFE-8FEF8914137D}"/>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8</a:t>
            </a:r>
          </a:p>
        </p:txBody>
      </p:sp>
      <p:sp>
        <p:nvSpPr>
          <p:cNvPr id="15" name="Oval 14">
            <a:extLst>
              <a:ext uri="{FF2B5EF4-FFF2-40B4-BE49-F238E27FC236}">
                <a16:creationId xmlns:a16="http://schemas.microsoft.com/office/drawing/2014/main" id="{DA94B12B-F4E4-4FDA-8D6D-0CDA3CFB15B1}"/>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rPr>
              <a:t>9</a:t>
            </a:r>
          </a:p>
        </p:txBody>
      </p:sp>
      <p:sp>
        <p:nvSpPr>
          <p:cNvPr id="16" name="Oval 15">
            <a:extLst>
              <a:ext uri="{FF2B5EF4-FFF2-40B4-BE49-F238E27FC236}">
                <a16:creationId xmlns:a16="http://schemas.microsoft.com/office/drawing/2014/main" id="{6679F87F-F168-4ACD-88F0-FC98925FFC2F}"/>
              </a:ext>
            </a:extLst>
          </p:cNvPr>
          <p:cNvSpPr/>
          <p:nvPr userDrawn="1"/>
        </p:nvSpPr>
        <p:spPr>
          <a:xfrm>
            <a:off x="11002690" y="157644"/>
            <a:ext cx="986400" cy="93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10</a:t>
            </a:r>
          </a:p>
        </p:txBody>
      </p:sp>
      <p:sp>
        <p:nvSpPr>
          <p:cNvPr id="17" name="Oval 16">
            <a:extLst>
              <a:ext uri="{FF2B5EF4-FFF2-40B4-BE49-F238E27FC236}">
                <a16:creationId xmlns:a16="http://schemas.microsoft.com/office/drawing/2014/main" id="{0A3B2817-E06F-4CEA-86BE-9144E50D1FE8}"/>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11</a:t>
            </a:r>
          </a:p>
        </p:txBody>
      </p:sp>
      <p:sp>
        <p:nvSpPr>
          <p:cNvPr id="18" name="Oval 17">
            <a:extLst>
              <a:ext uri="{FF2B5EF4-FFF2-40B4-BE49-F238E27FC236}">
                <a16:creationId xmlns:a16="http://schemas.microsoft.com/office/drawing/2014/main" id="{8BC44B54-1965-4139-9675-D4FD742FEE00}"/>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12</a:t>
            </a:r>
          </a:p>
        </p:txBody>
      </p:sp>
      <p:sp>
        <p:nvSpPr>
          <p:cNvPr id="19" name="Oval 18">
            <a:extLst>
              <a:ext uri="{FF2B5EF4-FFF2-40B4-BE49-F238E27FC236}">
                <a16:creationId xmlns:a16="http://schemas.microsoft.com/office/drawing/2014/main" id="{1E62AA5D-40E8-48FE-BD56-B1FBE90A1145}"/>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13</a:t>
            </a:r>
          </a:p>
        </p:txBody>
      </p:sp>
      <p:sp>
        <p:nvSpPr>
          <p:cNvPr id="20" name="Oval 19">
            <a:extLst>
              <a:ext uri="{FF2B5EF4-FFF2-40B4-BE49-F238E27FC236}">
                <a16:creationId xmlns:a16="http://schemas.microsoft.com/office/drawing/2014/main" id="{A1E08753-741E-49B3-A501-011BF882F737}"/>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14</a:t>
            </a:r>
          </a:p>
        </p:txBody>
      </p:sp>
      <p:sp>
        <p:nvSpPr>
          <p:cNvPr id="21" name="Oval 20">
            <a:extLst>
              <a:ext uri="{FF2B5EF4-FFF2-40B4-BE49-F238E27FC236}">
                <a16:creationId xmlns:a16="http://schemas.microsoft.com/office/drawing/2014/main" id="{0BE0FF61-EA73-4094-A172-8D521000B72F}"/>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15</a:t>
            </a:r>
          </a:p>
        </p:txBody>
      </p:sp>
      <p:sp>
        <p:nvSpPr>
          <p:cNvPr id="22" name="Oval 21">
            <a:extLst>
              <a:ext uri="{FF2B5EF4-FFF2-40B4-BE49-F238E27FC236}">
                <a16:creationId xmlns:a16="http://schemas.microsoft.com/office/drawing/2014/main" id="{82F3A6A1-45B5-4A91-A905-C2551BA9F7E4}"/>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16</a:t>
            </a:r>
          </a:p>
        </p:txBody>
      </p:sp>
      <p:sp>
        <p:nvSpPr>
          <p:cNvPr id="23" name="Oval 22">
            <a:extLst>
              <a:ext uri="{FF2B5EF4-FFF2-40B4-BE49-F238E27FC236}">
                <a16:creationId xmlns:a16="http://schemas.microsoft.com/office/drawing/2014/main" id="{A91EE5D3-7952-4864-8C45-F2CEED8182BE}"/>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17</a:t>
            </a:r>
          </a:p>
        </p:txBody>
      </p:sp>
      <p:sp>
        <p:nvSpPr>
          <p:cNvPr id="24" name="Oval 23">
            <a:extLst>
              <a:ext uri="{FF2B5EF4-FFF2-40B4-BE49-F238E27FC236}">
                <a16:creationId xmlns:a16="http://schemas.microsoft.com/office/drawing/2014/main" id="{0E078CC0-8BF9-4D1D-95C2-7126D14E9F99}"/>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18</a:t>
            </a:r>
          </a:p>
        </p:txBody>
      </p:sp>
      <p:sp>
        <p:nvSpPr>
          <p:cNvPr id="25" name="Oval 24">
            <a:extLst>
              <a:ext uri="{FF2B5EF4-FFF2-40B4-BE49-F238E27FC236}">
                <a16:creationId xmlns:a16="http://schemas.microsoft.com/office/drawing/2014/main" id="{C6871DFE-5E4A-4ADF-B7D8-269564EAE82B}"/>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19</a:t>
            </a:r>
          </a:p>
        </p:txBody>
      </p:sp>
      <p:sp>
        <p:nvSpPr>
          <p:cNvPr id="26" name="Oval 25">
            <a:extLst>
              <a:ext uri="{FF2B5EF4-FFF2-40B4-BE49-F238E27FC236}">
                <a16:creationId xmlns:a16="http://schemas.microsoft.com/office/drawing/2014/main" id="{BF18DA8E-B1A0-411F-AF6C-261C463524C2}"/>
              </a:ext>
            </a:extLst>
          </p:cNvPr>
          <p:cNvSpPr/>
          <p:nvPr userDrawn="1"/>
        </p:nvSpPr>
        <p:spPr>
          <a:xfrm>
            <a:off x="11002690" y="157644"/>
            <a:ext cx="986400" cy="93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20</a:t>
            </a:r>
          </a:p>
        </p:txBody>
      </p:sp>
      <p:sp>
        <p:nvSpPr>
          <p:cNvPr id="27" name="Oval 26">
            <a:extLst>
              <a:ext uri="{FF2B5EF4-FFF2-40B4-BE49-F238E27FC236}">
                <a16:creationId xmlns:a16="http://schemas.microsoft.com/office/drawing/2014/main" id="{25276739-9806-42D9-85F7-034E6B954A87}"/>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21</a:t>
            </a:r>
          </a:p>
        </p:txBody>
      </p:sp>
      <p:sp>
        <p:nvSpPr>
          <p:cNvPr id="28" name="Oval 27">
            <a:extLst>
              <a:ext uri="{FF2B5EF4-FFF2-40B4-BE49-F238E27FC236}">
                <a16:creationId xmlns:a16="http://schemas.microsoft.com/office/drawing/2014/main" id="{D2BFD66C-FE5C-4EF7-83A8-24F934A66F45}"/>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22</a:t>
            </a:r>
          </a:p>
        </p:txBody>
      </p:sp>
      <p:sp>
        <p:nvSpPr>
          <p:cNvPr id="29" name="Oval 28">
            <a:extLst>
              <a:ext uri="{FF2B5EF4-FFF2-40B4-BE49-F238E27FC236}">
                <a16:creationId xmlns:a16="http://schemas.microsoft.com/office/drawing/2014/main" id="{10513FB5-7A6C-4D19-BBDD-E671FE79A5B8}"/>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23</a:t>
            </a:r>
          </a:p>
        </p:txBody>
      </p:sp>
      <p:sp>
        <p:nvSpPr>
          <p:cNvPr id="30" name="Oval 29">
            <a:extLst>
              <a:ext uri="{FF2B5EF4-FFF2-40B4-BE49-F238E27FC236}">
                <a16:creationId xmlns:a16="http://schemas.microsoft.com/office/drawing/2014/main" id="{C03D8EC9-1795-4260-BDA6-30EC3E9767AA}"/>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24</a:t>
            </a:r>
          </a:p>
        </p:txBody>
      </p:sp>
      <p:sp>
        <p:nvSpPr>
          <p:cNvPr id="31" name="Oval 30">
            <a:extLst>
              <a:ext uri="{FF2B5EF4-FFF2-40B4-BE49-F238E27FC236}">
                <a16:creationId xmlns:a16="http://schemas.microsoft.com/office/drawing/2014/main" id="{11CAA9CD-46C7-4C2E-BE6D-C94BBA9D148C}"/>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25</a:t>
            </a:r>
          </a:p>
        </p:txBody>
      </p:sp>
      <p:sp>
        <p:nvSpPr>
          <p:cNvPr id="32" name="Oval 31">
            <a:extLst>
              <a:ext uri="{FF2B5EF4-FFF2-40B4-BE49-F238E27FC236}">
                <a16:creationId xmlns:a16="http://schemas.microsoft.com/office/drawing/2014/main" id="{313C8CAD-BC4B-47F3-86C4-5FD906254AB2}"/>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26</a:t>
            </a:r>
          </a:p>
        </p:txBody>
      </p:sp>
      <p:sp>
        <p:nvSpPr>
          <p:cNvPr id="33" name="Oval 32">
            <a:extLst>
              <a:ext uri="{FF2B5EF4-FFF2-40B4-BE49-F238E27FC236}">
                <a16:creationId xmlns:a16="http://schemas.microsoft.com/office/drawing/2014/main" id="{98BD56CF-814D-43C7-AD5C-8804BBDA38B4}"/>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27</a:t>
            </a:r>
          </a:p>
        </p:txBody>
      </p:sp>
      <p:sp>
        <p:nvSpPr>
          <p:cNvPr id="34" name="Oval 33">
            <a:extLst>
              <a:ext uri="{FF2B5EF4-FFF2-40B4-BE49-F238E27FC236}">
                <a16:creationId xmlns:a16="http://schemas.microsoft.com/office/drawing/2014/main" id="{5870E934-B2D0-4C81-AA09-3A2A38C580E0}"/>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28</a:t>
            </a:r>
          </a:p>
        </p:txBody>
      </p:sp>
      <p:sp>
        <p:nvSpPr>
          <p:cNvPr id="35" name="Oval 34">
            <a:extLst>
              <a:ext uri="{FF2B5EF4-FFF2-40B4-BE49-F238E27FC236}">
                <a16:creationId xmlns:a16="http://schemas.microsoft.com/office/drawing/2014/main" id="{C397EDED-04BC-454E-9CAA-E0686D01BC16}"/>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29</a:t>
            </a:r>
          </a:p>
        </p:txBody>
      </p:sp>
      <p:sp>
        <p:nvSpPr>
          <p:cNvPr id="36" name="Oval 35">
            <a:extLst>
              <a:ext uri="{FF2B5EF4-FFF2-40B4-BE49-F238E27FC236}">
                <a16:creationId xmlns:a16="http://schemas.microsoft.com/office/drawing/2014/main" id="{29C02AE6-4E60-4053-AFA2-C50323035D18}"/>
              </a:ext>
            </a:extLst>
          </p:cNvPr>
          <p:cNvSpPr/>
          <p:nvPr userDrawn="1"/>
        </p:nvSpPr>
        <p:spPr>
          <a:xfrm>
            <a:off x="11002690" y="157644"/>
            <a:ext cx="986400" cy="9396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30</a:t>
            </a:r>
          </a:p>
        </p:txBody>
      </p:sp>
      <p:sp>
        <p:nvSpPr>
          <p:cNvPr id="37" name="Rectangle 36">
            <a:hlinkClick r:id="" action="ppaction://hlinkshowjump?jump=nextslide"/>
            <a:extLst>
              <a:ext uri="{FF2B5EF4-FFF2-40B4-BE49-F238E27FC236}">
                <a16:creationId xmlns:a16="http://schemas.microsoft.com/office/drawing/2014/main" id="{A1809FF3-5212-49B3-8D97-846BC5B4CE5C}"/>
              </a:ext>
            </a:extLst>
          </p:cNvPr>
          <p:cNvSpPr/>
          <p:nvPr userDrawn="1"/>
        </p:nvSpPr>
        <p:spPr>
          <a:xfrm>
            <a:off x="10027920" y="1368979"/>
            <a:ext cx="1951972" cy="738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Click to view </a:t>
            </a:r>
          </a:p>
          <a:p>
            <a:pPr algn="ctr"/>
            <a:r>
              <a:rPr lang="en-GB" dirty="0"/>
              <a:t>NEXT QUESTION</a:t>
            </a:r>
          </a:p>
        </p:txBody>
      </p:sp>
    </p:spTree>
    <p:extLst>
      <p:ext uri="{BB962C8B-B14F-4D97-AF65-F5344CB8AC3E}">
        <p14:creationId xmlns:p14="http://schemas.microsoft.com/office/powerpoint/2010/main" val="257554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000"/>
                                  </p:stCondLst>
                                  <p:childTnLst>
                                    <p:set>
                                      <p:cBhvr>
                                        <p:cTn id="6" dur="1" fill="hold">
                                          <p:stCondLst>
                                            <p:cond delay="9"/>
                                          </p:stCondLst>
                                        </p:cTn>
                                        <p:tgtEl>
                                          <p:spTgt spid="36"/>
                                        </p:tgtEl>
                                        <p:attrNameLst>
                                          <p:attrName>style.visibility</p:attrName>
                                        </p:attrNameLst>
                                      </p:cBhvr>
                                      <p:to>
                                        <p:strVal val="hidden"/>
                                      </p:to>
                                    </p:set>
                                  </p:childTnLst>
                                </p:cTn>
                              </p:par>
                            </p:childTnLst>
                          </p:cTn>
                        </p:par>
                        <p:par>
                          <p:cTn id="7" fill="hold">
                            <p:stCondLst>
                              <p:cond delay="1010"/>
                            </p:stCondLst>
                            <p:childTnLst>
                              <p:par>
                                <p:cTn id="8" presetID="1" presetClass="exit" presetSubtype="0" fill="hold" grpId="0" nodeType="afterEffect">
                                  <p:stCondLst>
                                    <p:cond delay="1000"/>
                                  </p:stCondLst>
                                  <p:childTnLst>
                                    <p:set>
                                      <p:cBhvr>
                                        <p:cTn id="9" dur="1" fill="hold">
                                          <p:stCondLst>
                                            <p:cond delay="9"/>
                                          </p:stCondLst>
                                        </p:cTn>
                                        <p:tgtEl>
                                          <p:spTgt spid="35"/>
                                        </p:tgtEl>
                                        <p:attrNameLst>
                                          <p:attrName>style.visibility</p:attrName>
                                        </p:attrNameLst>
                                      </p:cBhvr>
                                      <p:to>
                                        <p:strVal val="hidden"/>
                                      </p:to>
                                    </p:set>
                                  </p:childTnLst>
                                </p:cTn>
                              </p:par>
                            </p:childTnLst>
                          </p:cTn>
                        </p:par>
                        <p:par>
                          <p:cTn id="10" fill="hold">
                            <p:stCondLst>
                              <p:cond delay="2020"/>
                            </p:stCondLst>
                            <p:childTnLst>
                              <p:par>
                                <p:cTn id="11" presetID="1" presetClass="exit" presetSubtype="0" fill="hold" grpId="0" nodeType="afterEffect">
                                  <p:stCondLst>
                                    <p:cond delay="1000"/>
                                  </p:stCondLst>
                                  <p:childTnLst>
                                    <p:set>
                                      <p:cBhvr>
                                        <p:cTn id="12" dur="1" fill="hold">
                                          <p:stCondLst>
                                            <p:cond delay="9"/>
                                          </p:stCondLst>
                                        </p:cTn>
                                        <p:tgtEl>
                                          <p:spTgt spid="34"/>
                                        </p:tgtEl>
                                        <p:attrNameLst>
                                          <p:attrName>style.visibility</p:attrName>
                                        </p:attrNameLst>
                                      </p:cBhvr>
                                      <p:to>
                                        <p:strVal val="hidden"/>
                                      </p:to>
                                    </p:set>
                                  </p:childTnLst>
                                </p:cTn>
                              </p:par>
                            </p:childTnLst>
                          </p:cTn>
                        </p:par>
                        <p:par>
                          <p:cTn id="13" fill="hold">
                            <p:stCondLst>
                              <p:cond delay="3030"/>
                            </p:stCondLst>
                            <p:childTnLst>
                              <p:par>
                                <p:cTn id="14" presetID="1" presetClass="exit" presetSubtype="0" fill="hold" grpId="0" nodeType="afterEffect">
                                  <p:stCondLst>
                                    <p:cond delay="1000"/>
                                  </p:stCondLst>
                                  <p:childTnLst>
                                    <p:set>
                                      <p:cBhvr>
                                        <p:cTn id="15" dur="1" fill="hold">
                                          <p:stCondLst>
                                            <p:cond delay="9"/>
                                          </p:stCondLst>
                                        </p:cTn>
                                        <p:tgtEl>
                                          <p:spTgt spid="33"/>
                                        </p:tgtEl>
                                        <p:attrNameLst>
                                          <p:attrName>style.visibility</p:attrName>
                                        </p:attrNameLst>
                                      </p:cBhvr>
                                      <p:to>
                                        <p:strVal val="hidden"/>
                                      </p:to>
                                    </p:set>
                                  </p:childTnLst>
                                </p:cTn>
                              </p:par>
                            </p:childTnLst>
                          </p:cTn>
                        </p:par>
                        <p:par>
                          <p:cTn id="16" fill="hold">
                            <p:stCondLst>
                              <p:cond delay="4040"/>
                            </p:stCondLst>
                            <p:childTnLst>
                              <p:par>
                                <p:cTn id="17" presetID="1" presetClass="exit" presetSubtype="0" fill="hold" grpId="0" nodeType="afterEffect">
                                  <p:stCondLst>
                                    <p:cond delay="1000"/>
                                  </p:stCondLst>
                                  <p:childTnLst>
                                    <p:set>
                                      <p:cBhvr>
                                        <p:cTn id="18" dur="1" fill="hold">
                                          <p:stCondLst>
                                            <p:cond delay="9"/>
                                          </p:stCondLst>
                                        </p:cTn>
                                        <p:tgtEl>
                                          <p:spTgt spid="32"/>
                                        </p:tgtEl>
                                        <p:attrNameLst>
                                          <p:attrName>style.visibility</p:attrName>
                                        </p:attrNameLst>
                                      </p:cBhvr>
                                      <p:to>
                                        <p:strVal val="hidden"/>
                                      </p:to>
                                    </p:set>
                                  </p:childTnLst>
                                </p:cTn>
                              </p:par>
                            </p:childTnLst>
                          </p:cTn>
                        </p:par>
                        <p:par>
                          <p:cTn id="19" fill="hold">
                            <p:stCondLst>
                              <p:cond delay="5050"/>
                            </p:stCondLst>
                            <p:childTnLst>
                              <p:par>
                                <p:cTn id="20" presetID="1" presetClass="exit" presetSubtype="0" fill="hold" grpId="0" nodeType="afterEffect">
                                  <p:stCondLst>
                                    <p:cond delay="1000"/>
                                  </p:stCondLst>
                                  <p:childTnLst>
                                    <p:set>
                                      <p:cBhvr>
                                        <p:cTn id="21" dur="1" fill="hold">
                                          <p:stCondLst>
                                            <p:cond delay="9"/>
                                          </p:stCondLst>
                                        </p:cTn>
                                        <p:tgtEl>
                                          <p:spTgt spid="31"/>
                                        </p:tgtEl>
                                        <p:attrNameLst>
                                          <p:attrName>style.visibility</p:attrName>
                                        </p:attrNameLst>
                                      </p:cBhvr>
                                      <p:to>
                                        <p:strVal val="hidden"/>
                                      </p:to>
                                    </p:set>
                                  </p:childTnLst>
                                </p:cTn>
                              </p:par>
                            </p:childTnLst>
                          </p:cTn>
                        </p:par>
                        <p:par>
                          <p:cTn id="22" fill="hold">
                            <p:stCondLst>
                              <p:cond delay="6060"/>
                            </p:stCondLst>
                            <p:childTnLst>
                              <p:par>
                                <p:cTn id="23" presetID="1" presetClass="exit" presetSubtype="0" fill="hold" grpId="0" nodeType="afterEffect">
                                  <p:stCondLst>
                                    <p:cond delay="1000"/>
                                  </p:stCondLst>
                                  <p:childTnLst>
                                    <p:set>
                                      <p:cBhvr>
                                        <p:cTn id="24" dur="1" fill="hold">
                                          <p:stCondLst>
                                            <p:cond delay="9"/>
                                          </p:stCondLst>
                                        </p:cTn>
                                        <p:tgtEl>
                                          <p:spTgt spid="30"/>
                                        </p:tgtEl>
                                        <p:attrNameLst>
                                          <p:attrName>style.visibility</p:attrName>
                                        </p:attrNameLst>
                                      </p:cBhvr>
                                      <p:to>
                                        <p:strVal val="hidden"/>
                                      </p:to>
                                    </p:set>
                                  </p:childTnLst>
                                </p:cTn>
                              </p:par>
                            </p:childTnLst>
                          </p:cTn>
                        </p:par>
                        <p:par>
                          <p:cTn id="25" fill="hold">
                            <p:stCondLst>
                              <p:cond delay="7070"/>
                            </p:stCondLst>
                            <p:childTnLst>
                              <p:par>
                                <p:cTn id="26" presetID="1" presetClass="exit" presetSubtype="0" fill="hold" grpId="0" nodeType="afterEffect">
                                  <p:stCondLst>
                                    <p:cond delay="1000"/>
                                  </p:stCondLst>
                                  <p:childTnLst>
                                    <p:set>
                                      <p:cBhvr>
                                        <p:cTn id="27" dur="1" fill="hold">
                                          <p:stCondLst>
                                            <p:cond delay="9"/>
                                          </p:stCondLst>
                                        </p:cTn>
                                        <p:tgtEl>
                                          <p:spTgt spid="29"/>
                                        </p:tgtEl>
                                        <p:attrNameLst>
                                          <p:attrName>style.visibility</p:attrName>
                                        </p:attrNameLst>
                                      </p:cBhvr>
                                      <p:to>
                                        <p:strVal val="hidden"/>
                                      </p:to>
                                    </p:set>
                                  </p:childTnLst>
                                </p:cTn>
                              </p:par>
                            </p:childTnLst>
                          </p:cTn>
                        </p:par>
                        <p:par>
                          <p:cTn id="28" fill="hold">
                            <p:stCondLst>
                              <p:cond delay="8080"/>
                            </p:stCondLst>
                            <p:childTnLst>
                              <p:par>
                                <p:cTn id="29" presetID="1" presetClass="exit" presetSubtype="0" fill="hold" grpId="0" nodeType="afterEffect">
                                  <p:stCondLst>
                                    <p:cond delay="1000"/>
                                  </p:stCondLst>
                                  <p:childTnLst>
                                    <p:set>
                                      <p:cBhvr>
                                        <p:cTn id="30" dur="1" fill="hold">
                                          <p:stCondLst>
                                            <p:cond delay="9"/>
                                          </p:stCondLst>
                                        </p:cTn>
                                        <p:tgtEl>
                                          <p:spTgt spid="28"/>
                                        </p:tgtEl>
                                        <p:attrNameLst>
                                          <p:attrName>style.visibility</p:attrName>
                                        </p:attrNameLst>
                                      </p:cBhvr>
                                      <p:to>
                                        <p:strVal val="hidden"/>
                                      </p:to>
                                    </p:set>
                                  </p:childTnLst>
                                </p:cTn>
                              </p:par>
                            </p:childTnLst>
                          </p:cTn>
                        </p:par>
                        <p:par>
                          <p:cTn id="31" fill="hold">
                            <p:stCondLst>
                              <p:cond delay="9090"/>
                            </p:stCondLst>
                            <p:childTnLst>
                              <p:par>
                                <p:cTn id="32" presetID="1" presetClass="exit" presetSubtype="0" fill="hold" grpId="0" nodeType="afterEffect">
                                  <p:stCondLst>
                                    <p:cond delay="1000"/>
                                  </p:stCondLst>
                                  <p:childTnLst>
                                    <p:set>
                                      <p:cBhvr>
                                        <p:cTn id="33" dur="1" fill="hold">
                                          <p:stCondLst>
                                            <p:cond delay="9"/>
                                          </p:stCondLst>
                                        </p:cTn>
                                        <p:tgtEl>
                                          <p:spTgt spid="27"/>
                                        </p:tgtEl>
                                        <p:attrNameLst>
                                          <p:attrName>style.visibility</p:attrName>
                                        </p:attrNameLst>
                                      </p:cBhvr>
                                      <p:to>
                                        <p:strVal val="hidden"/>
                                      </p:to>
                                    </p:set>
                                  </p:childTnLst>
                                </p:cTn>
                              </p:par>
                            </p:childTnLst>
                          </p:cTn>
                        </p:par>
                        <p:par>
                          <p:cTn id="34" fill="hold">
                            <p:stCondLst>
                              <p:cond delay="10100"/>
                            </p:stCondLst>
                            <p:childTnLst>
                              <p:par>
                                <p:cTn id="35" presetID="1" presetClass="exit" presetSubtype="0" fill="hold" grpId="0" nodeType="afterEffect">
                                  <p:stCondLst>
                                    <p:cond delay="1000"/>
                                  </p:stCondLst>
                                  <p:childTnLst>
                                    <p:set>
                                      <p:cBhvr>
                                        <p:cTn id="36" dur="1" fill="hold">
                                          <p:stCondLst>
                                            <p:cond delay="9"/>
                                          </p:stCondLst>
                                        </p:cTn>
                                        <p:tgtEl>
                                          <p:spTgt spid="26"/>
                                        </p:tgtEl>
                                        <p:attrNameLst>
                                          <p:attrName>style.visibility</p:attrName>
                                        </p:attrNameLst>
                                      </p:cBhvr>
                                      <p:to>
                                        <p:strVal val="hidden"/>
                                      </p:to>
                                    </p:set>
                                  </p:childTnLst>
                                </p:cTn>
                              </p:par>
                            </p:childTnLst>
                          </p:cTn>
                        </p:par>
                        <p:par>
                          <p:cTn id="37" fill="hold">
                            <p:stCondLst>
                              <p:cond delay="11110"/>
                            </p:stCondLst>
                            <p:childTnLst>
                              <p:par>
                                <p:cTn id="38" presetID="1" presetClass="exit" presetSubtype="0" fill="hold" grpId="0" nodeType="afterEffect">
                                  <p:stCondLst>
                                    <p:cond delay="1000"/>
                                  </p:stCondLst>
                                  <p:childTnLst>
                                    <p:set>
                                      <p:cBhvr>
                                        <p:cTn id="39" dur="1" fill="hold">
                                          <p:stCondLst>
                                            <p:cond delay="9"/>
                                          </p:stCondLst>
                                        </p:cTn>
                                        <p:tgtEl>
                                          <p:spTgt spid="25"/>
                                        </p:tgtEl>
                                        <p:attrNameLst>
                                          <p:attrName>style.visibility</p:attrName>
                                        </p:attrNameLst>
                                      </p:cBhvr>
                                      <p:to>
                                        <p:strVal val="hidden"/>
                                      </p:to>
                                    </p:set>
                                  </p:childTnLst>
                                </p:cTn>
                              </p:par>
                            </p:childTnLst>
                          </p:cTn>
                        </p:par>
                        <p:par>
                          <p:cTn id="40" fill="hold">
                            <p:stCondLst>
                              <p:cond delay="12120"/>
                            </p:stCondLst>
                            <p:childTnLst>
                              <p:par>
                                <p:cTn id="41" presetID="1" presetClass="exit" presetSubtype="0" fill="hold" grpId="0" nodeType="afterEffect">
                                  <p:stCondLst>
                                    <p:cond delay="1000"/>
                                  </p:stCondLst>
                                  <p:childTnLst>
                                    <p:set>
                                      <p:cBhvr>
                                        <p:cTn id="42" dur="1" fill="hold">
                                          <p:stCondLst>
                                            <p:cond delay="9"/>
                                          </p:stCondLst>
                                        </p:cTn>
                                        <p:tgtEl>
                                          <p:spTgt spid="24"/>
                                        </p:tgtEl>
                                        <p:attrNameLst>
                                          <p:attrName>style.visibility</p:attrName>
                                        </p:attrNameLst>
                                      </p:cBhvr>
                                      <p:to>
                                        <p:strVal val="hidden"/>
                                      </p:to>
                                    </p:set>
                                  </p:childTnLst>
                                </p:cTn>
                              </p:par>
                            </p:childTnLst>
                          </p:cTn>
                        </p:par>
                        <p:par>
                          <p:cTn id="43" fill="hold">
                            <p:stCondLst>
                              <p:cond delay="13130"/>
                            </p:stCondLst>
                            <p:childTnLst>
                              <p:par>
                                <p:cTn id="44" presetID="1" presetClass="exit" presetSubtype="0" fill="hold" grpId="0" nodeType="afterEffect">
                                  <p:stCondLst>
                                    <p:cond delay="1000"/>
                                  </p:stCondLst>
                                  <p:childTnLst>
                                    <p:set>
                                      <p:cBhvr>
                                        <p:cTn id="45" dur="1" fill="hold">
                                          <p:stCondLst>
                                            <p:cond delay="9"/>
                                          </p:stCondLst>
                                        </p:cTn>
                                        <p:tgtEl>
                                          <p:spTgt spid="23"/>
                                        </p:tgtEl>
                                        <p:attrNameLst>
                                          <p:attrName>style.visibility</p:attrName>
                                        </p:attrNameLst>
                                      </p:cBhvr>
                                      <p:to>
                                        <p:strVal val="hidden"/>
                                      </p:to>
                                    </p:set>
                                  </p:childTnLst>
                                </p:cTn>
                              </p:par>
                            </p:childTnLst>
                          </p:cTn>
                        </p:par>
                        <p:par>
                          <p:cTn id="46" fill="hold">
                            <p:stCondLst>
                              <p:cond delay="14140"/>
                            </p:stCondLst>
                            <p:childTnLst>
                              <p:par>
                                <p:cTn id="47" presetID="1" presetClass="exit" presetSubtype="0" fill="hold" grpId="0" nodeType="afterEffect">
                                  <p:stCondLst>
                                    <p:cond delay="1000"/>
                                  </p:stCondLst>
                                  <p:childTnLst>
                                    <p:set>
                                      <p:cBhvr>
                                        <p:cTn id="48" dur="1" fill="hold">
                                          <p:stCondLst>
                                            <p:cond delay="9"/>
                                          </p:stCondLst>
                                        </p:cTn>
                                        <p:tgtEl>
                                          <p:spTgt spid="22"/>
                                        </p:tgtEl>
                                        <p:attrNameLst>
                                          <p:attrName>style.visibility</p:attrName>
                                        </p:attrNameLst>
                                      </p:cBhvr>
                                      <p:to>
                                        <p:strVal val="hidden"/>
                                      </p:to>
                                    </p:set>
                                  </p:childTnLst>
                                </p:cTn>
                              </p:par>
                            </p:childTnLst>
                          </p:cTn>
                        </p:par>
                        <p:par>
                          <p:cTn id="49" fill="hold">
                            <p:stCondLst>
                              <p:cond delay="15150"/>
                            </p:stCondLst>
                            <p:childTnLst>
                              <p:par>
                                <p:cTn id="50" presetID="1" presetClass="exit" presetSubtype="0" fill="hold" grpId="0" nodeType="afterEffect">
                                  <p:stCondLst>
                                    <p:cond delay="1000"/>
                                  </p:stCondLst>
                                  <p:childTnLst>
                                    <p:set>
                                      <p:cBhvr>
                                        <p:cTn id="51" dur="1" fill="hold">
                                          <p:stCondLst>
                                            <p:cond delay="9"/>
                                          </p:stCondLst>
                                        </p:cTn>
                                        <p:tgtEl>
                                          <p:spTgt spid="21"/>
                                        </p:tgtEl>
                                        <p:attrNameLst>
                                          <p:attrName>style.visibility</p:attrName>
                                        </p:attrNameLst>
                                      </p:cBhvr>
                                      <p:to>
                                        <p:strVal val="hidden"/>
                                      </p:to>
                                    </p:set>
                                  </p:childTnLst>
                                </p:cTn>
                              </p:par>
                            </p:childTnLst>
                          </p:cTn>
                        </p:par>
                        <p:par>
                          <p:cTn id="52" fill="hold">
                            <p:stCondLst>
                              <p:cond delay="16160"/>
                            </p:stCondLst>
                            <p:childTnLst>
                              <p:par>
                                <p:cTn id="53" presetID="1" presetClass="exit" presetSubtype="0" fill="hold" grpId="0" nodeType="afterEffect">
                                  <p:stCondLst>
                                    <p:cond delay="1000"/>
                                  </p:stCondLst>
                                  <p:childTnLst>
                                    <p:set>
                                      <p:cBhvr>
                                        <p:cTn id="54" dur="1" fill="hold">
                                          <p:stCondLst>
                                            <p:cond delay="9"/>
                                          </p:stCondLst>
                                        </p:cTn>
                                        <p:tgtEl>
                                          <p:spTgt spid="20"/>
                                        </p:tgtEl>
                                        <p:attrNameLst>
                                          <p:attrName>style.visibility</p:attrName>
                                        </p:attrNameLst>
                                      </p:cBhvr>
                                      <p:to>
                                        <p:strVal val="hidden"/>
                                      </p:to>
                                    </p:set>
                                  </p:childTnLst>
                                </p:cTn>
                              </p:par>
                            </p:childTnLst>
                          </p:cTn>
                        </p:par>
                        <p:par>
                          <p:cTn id="55" fill="hold">
                            <p:stCondLst>
                              <p:cond delay="17170"/>
                            </p:stCondLst>
                            <p:childTnLst>
                              <p:par>
                                <p:cTn id="56" presetID="1" presetClass="exit" presetSubtype="0" fill="hold" grpId="0" nodeType="afterEffect">
                                  <p:stCondLst>
                                    <p:cond delay="1000"/>
                                  </p:stCondLst>
                                  <p:childTnLst>
                                    <p:set>
                                      <p:cBhvr>
                                        <p:cTn id="57" dur="1" fill="hold">
                                          <p:stCondLst>
                                            <p:cond delay="9"/>
                                          </p:stCondLst>
                                        </p:cTn>
                                        <p:tgtEl>
                                          <p:spTgt spid="19"/>
                                        </p:tgtEl>
                                        <p:attrNameLst>
                                          <p:attrName>style.visibility</p:attrName>
                                        </p:attrNameLst>
                                      </p:cBhvr>
                                      <p:to>
                                        <p:strVal val="hidden"/>
                                      </p:to>
                                    </p:set>
                                  </p:childTnLst>
                                </p:cTn>
                              </p:par>
                            </p:childTnLst>
                          </p:cTn>
                        </p:par>
                        <p:par>
                          <p:cTn id="58" fill="hold">
                            <p:stCondLst>
                              <p:cond delay="18180"/>
                            </p:stCondLst>
                            <p:childTnLst>
                              <p:par>
                                <p:cTn id="59" presetID="1" presetClass="exit" presetSubtype="0" fill="hold" grpId="0" nodeType="afterEffect">
                                  <p:stCondLst>
                                    <p:cond delay="1000"/>
                                  </p:stCondLst>
                                  <p:childTnLst>
                                    <p:set>
                                      <p:cBhvr>
                                        <p:cTn id="60" dur="1" fill="hold">
                                          <p:stCondLst>
                                            <p:cond delay="9"/>
                                          </p:stCondLst>
                                        </p:cTn>
                                        <p:tgtEl>
                                          <p:spTgt spid="18"/>
                                        </p:tgtEl>
                                        <p:attrNameLst>
                                          <p:attrName>style.visibility</p:attrName>
                                        </p:attrNameLst>
                                      </p:cBhvr>
                                      <p:to>
                                        <p:strVal val="hidden"/>
                                      </p:to>
                                    </p:set>
                                  </p:childTnLst>
                                </p:cTn>
                              </p:par>
                            </p:childTnLst>
                          </p:cTn>
                        </p:par>
                        <p:par>
                          <p:cTn id="61" fill="hold">
                            <p:stCondLst>
                              <p:cond delay="19190"/>
                            </p:stCondLst>
                            <p:childTnLst>
                              <p:par>
                                <p:cTn id="62" presetID="1" presetClass="exit" presetSubtype="0" fill="hold" grpId="0" nodeType="afterEffect">
                                  <p:stCondLst>
                                    <p:cond delay="1000"/>
                                  </p:stCondLst>
                                  <p:childTnLst>
                                    <p:set>
                                      <p:cBhvr>
                                        <p:cTn id="63" dur="1" fill="hold">
                                          <p:stCondLst>
                                            <p:cond delay="9"/>
                                          </p:stCondLst>
                                        </p:cTn>
                                        <p:tgtEl>
                                          <p:spTgt spid="17"/>
                                        </p:tgtEl>
                                        <p:attrNameLst>
                                          <p:attrName>style.visibility</p:attrName>
                                        </p:attrNameLst>
                                      </p:cBhvr>
                                      <p:to>
                                        <p:strVal val="hidden"/>
                                      </p:to>
                                    </p:set>
                                  </p:childTnLst>
                                </p:cTn>
                              </p:par>
                            </p:childTnLst>
                          </p:cTn>
                        </p:par>
                        <p:par>
                          <p:cTn id="64" fill="hold">
                            <p:stCondLst>
                              <p:cond delay="20200"/>
                            </p:stCondLst>
                            <p:childTnLst>
                              <p:par>
                                <p:cTn id="65" presetID="1" presetClass="exit" presetSubtype="0" fill="hold" grpId="0" nodeType="afterEffect">
                                  <p:stCondLst>
                                    <p:cond delay="1000"/>
                                  </p:stCondLst>
                                  <p:childTnLst>
                                    <p:set>
                                      <p:cBhvr>
                                        <p:cTn id="66" dur="1" fill="hold">
                                          <p:stCondLst>
                                            <p:cond delay="9"/>
                                          </p:stCondLst>
                                        </p:cTn>
                                        <p:tgtEl>
                                          <p:spTgt spid="16"/>
                                        </p:tgtEl>
                                        <p:attrNameLst>
                                          <p:attrName>style.visibility</p:attrName>
                                        </p:attrNameLst>
                                      </p:cBhvr>
                                      <p:to>
                                        <p:strVal val="hidden"/>
                                      </p:to>
                                    </p:set>
                                  </p:childTnLst>
                                </p:cTn>
                              </p:par>
                            </p:childTnLst>
                          </p:cTn>
                        </p:par>
                        <p:par>
                          <p:cTn id="67" fill="hold">
                            <p:stCondLst>
                              <p:cond delay="21210"/>
                            </p:stCondLst>
                            <p:childTnLst>
                              <p:par>
                                <p:cTn id="68" presetID="1" presetClass="exit" presetSubtype="0" fill="hold" grpId="0" nodeType="afterEffect">
                                  <p:stCondLst>
                                    <p:cond delay="1000"/>
                                  </p:stCondLst>
                                  <p:childTnLst>
                                    <p:set>
                                      <p:cBhvr>
                                        <p:cTn id="69" dur="1" fill="hold">
                                          <p:stCondLst>
                                            <p:cond delay="9"/>
                                          </p:stCondLst>
                                        </p:cTn>
                                        <p:tgtEl>
                                          <p:spTgt spid="15"/>
                                        </p:tgtEl>
                                        <p:attrNameLst>
                                          <p:attrName>style.visibility</p:attrName>
                                        </p:attrNameLst>
                                      </p:cBhvr>
                                      <p:to>
                                        <p:strVal val="hidden"/>
                                      </p:to>
                                    </p:set>
                                  </p:childTnLst>
                                </p:cTn>
                              </p:par>
                            </p:childTnLst>
                          </p:cTn>
                        </p:par>
                        <p:par>
                          <p:cTn id="70" fill="hold">
                            <p:stCondLst>
                              <p:cond delay="22220"/>
                            </p:stCondLst>
                            <p:childTnLst>
                              <p:par>
                                <p:cTn id="71" presetID="1" presetClass="exit" presetSubtype="0" fill="hold" grpId="0" nodeType="afterEffect">
                                  <p:stCondLst>
                                    <p:cond delay="1000"/>
                                  </p:stCondLst>
                                  <p:childTnLst>
                                    <p:set>
                                      <p:cBhvr>
                                        <p:cTn id="72" dur="1" fill="hold">
                                          <p:stCondLst>
                                            <p:cond delay="9"/>
                                          </p:stCondLst>
                                        </p:cTn>
                                        <p:tgtEl>
                                          <p:spTgt spid="14"/>
                                        </p:tgtEl>
                                        <p:attrNameLst>
                                          <p:attrName>style.visibility</p:attrName>
                                        </p:attrNameLst>
                                      </p:cBhvr>
                                      <p:to>
                                        <p:strVal val="hidden"/>
                                      </p:to>
                                    </p:set>
                                  </p:childTnLst>
                                </p:cTn>
                              </p:par>
                            </p:childTnLst>
                          </p:cTn>
                        </p:par>
                        <p:par>
                          <p:cTn id="73" fill="hold">
                            <p:stCondLst>
                              <p:cond delay="23230"/>
                            </p:stCondLst>
                            <p:childTnLst>
                              <p:par>
                                <p:cTn id="74" presetID="1" presetClass="exit" presetSubtype="0" fill="hold" grpId="0" nodeType="afterEffect">
                                  <p:stCondLst>
                                    <p:cond delay="1000"/>
                                  </p:stCondLst>
                                  <p:childTnLst>
                                    <p:set>
                                      <p:cBhvr>
                                        <p:cTn id="75" dur="1" fill="hold">
                                          <p:stCondLst>
                                            <p:cond delay="9"/>
                                          </p:stCondLst>
                                        </p:cTn>
                                        <p:tgtEl>
                                          <p:spTgt spid="13"/>
                                        </p:tgtEl>
                                        <p:attrNameLst>
                                          <p:attrName>style.visibility</p:attrName>
                                        </p:attrNameLst>
                                      </p:cBhvr>
                                      <p:to>
                                        <p:strVal val="hidden"/>
                                      </p:to>
                                    </p:set>
                                  </p:childTnLst>
                                </p:cTn>
                              </p:par>
                            </p:childTnLst>
                          </p:cTn>
                        </p:par>
                        <p:par>
                          <p:cTn id="76" fill="hold">
                            <p:stCondLst>
                              <p:cond delay="24240"/>
                            </p:stCondLst>
                            <p:childTnLst>
                              <p:par>
                                <p:cTn id="77" presetID="1" presetClass="exit" presetSubtype="0" fill="hold" grpId="0" nodeType="afterEffect">
                                  <p:stCondLst>
                                    <p:cond delay="1000"/>
                                  </p:stCondLst>
                                  <p:childTnLst>
                                    <p:set>
                                      <p:cBhvr>
                                        <p:cTn id="78" dur="1" fill="hold">
                                          <p:stCondLst>
                                            <p:cond delay="9"/>
                                          </p:stCondLst>
                                        </p:cTn>
                                        <p:tgtEl>
                                          <p:spTgt spid="12"/>
                                        </p:tgtEl>
                                        <p:attrNameLst>
                                          <p:attrName>style.visibility</p:attrName>
                                        </p:attrNameLst>
                                      </p:cBhvr>
                                      <p:to>
                                        <p:strVal val="hidden"/>
                                      </p:to>
                                    </p:set>
                                  </p:childTnLst>
                                </p:cTn>
                              </p:par>
                            </p:childTnLst>
                          </p:cTn>
                        </p:par>
                        <p:par>
                          <p:cTn id="79" fill="hold">
                            <p:stCondLst>
                              <p:cond delay="25250"/>
                            </p:stCondLst>
                            <p:childTnLst>
                              <p:par>
                                <p:cTn id="80" presetID="1" presetClass="exit" presetSubtype="0" fill="hold" grpId="0" nodeType="afterEffect">
                                  <p:stCondLst>
                                    <p:cond delay="1000"/>
                                  </p:stCondLst>
                                  <p:childTnLst>
                                    <p:set>
                                      <p:cBhvr>
                                        <p:cTn id="81" dur="1" fill="hold">
                                          <p:stCondLst>
                                            <p:cond delay="9"/>
                                          </p:stCondLst>
                                        </p:cTn>
                                        <p:tgtEl>
                                          <p:spTgt spid="11"/>
                                        </p:tgtEl>
                                        <p:attrNameLst>
                                          <p:attrName>style.visibility</p:attrName>
                                        </p:attrNameLst>
                                      </p:cBhvr>
                                      <p:to>
                                        <p:strVal val="hidden"/>
                                      </p:to>
                                    </p:set>
                                  </p:childTnLst>
                                </p:cTn>
                              </p:par>
                            </p:childTnLst>
                          </p:cTn>
                        </p:par>
                        <p:par>
                          <p:cTn id="82" fill="hold">
                            <p:stCondLst>
                              <p:cond delay="26260"/>
                            </p:stCondLst>
                            <p:childTnLst>
                              <p:par>
                                <p:cTn id="83" presetID="1" presetClass="exit" presetSubtype="0" fill="hold" grpId="0" nodeType="afterEffect">
                                  <p:stCondLst>
                                    <p:cond delay="1000"/>
                                  </p:stCondLst>
                                  <p:childTnLst>
                                    <p:set>
                                      <p:cBhvr>
                                        <p:cTn id="84" dur="1" fill="hold">
                                          <p:stCondLst>
                                            <p:cond delay="0"/>
                                          </p:stCondLst>
                                        </p:cTn>
                                        <p:tgtEl>
                                          <p:spTgt spid="10"/>
                                        </p:tgtEl>
                                        <p:attrNameLst>
                                          <p:attrName>style.visibility</p:attrName>
                                        </p:attrNameLst>
                                      </p:cBhvr>
                                      <p:to>
                                        <p:strVal val="hidden"/>
                                      </p:to>
                                    </p:set>
                                  </p:childTnLst>
                                </p:cTn>
                              </p:par>
                            </p:childTnLst>
                          </p:cTn>
                        </p:par>
                        <p:par>
                          <p:cTn id="85" fill="hold">
                            <p:stCondLst>
                              <p:cond delay="27260"/>
                            </p:stCondLst>
                            <p:childTnLst>
                              <p:par>
                                <p:cTn id="86" presetID="1" presetClass="exit" presetSubtype="0" fill="hold" grpId="0" nodeType="afterEffect">
                                  <p:stCondLst>
                                    <p:cond delay="1000"/>
                                  </p:stCondLst>
                                  <p:childTnLst>
                                    <p:set>
                                      <p:cBhvr>
                                        <p:cTn id="87" dur="1" fill="hold">
                                          <p:stCondLst>
                                            <p:cond delay="0"/>
                                          </p:stCondLst>
                                        </p:cTn>
                                        <p:tgtEl>
                                          <p:spTgt spid="9"/>
                                        </p:tgtEl>
                                        <p:attrNameLst>
                                          <p:attrName>style.visibility</p:attrName>
                                        </p:attrNameLst>
                                      </p:cBhvr>
                                      <p:to>
                                        <p:strVal val="hidden"/>
                                      </p:to>
                                    </p:set>
                                  </p:childTnLst>
                                </p:cTn>
                              </p:par>
                            </p:childTnLst>
                          </p:cTn>
                        </p:par>
                        <p:par>
                          <p:cTn id="88" fill="hold">
                            <p:stCondLst>
                              <p:cond delay="28260"/>
                            </p:stCondLst>
                            <p:childTnLst>
                              <p:par>
                                <p:cTn id="89" presetID="1" presetClass="exit" presetSubtype="0" fill="hold" grpId="0" nodeType="afterEffect">
                                  <p:stCondLst>
                                    <p:cond delay="1000"/>
                                  </p:stCondLst>
                                  <p:childTnLst>
                                    <p:set>
                                      <p:cBhvr>
                                        <p:cTn id="90" dur="1" fill="hold">
                                          <p:stCondLst>
                                            <p:cond delay="0"/>
                                          </p:stCondLst>
                                        </p:cTn>
                                        <p:tgtEl>
                                          <p:spTgt spid="8"/>
                                        </p:tgtEl>
                                        <p:attrNameLst>
                                          <p:attrName>style.visibility</p:attrName>
                                        </p:attrNameLst>
                                      </p:cBhvr>
                                      <p:to>
                                        <p:strVal val="hidden"/>
                                      </p:to>
                                    </p:set>
                                  </p:childTnLst>
                                </p:cTn>
                              </p:par>
                            </p:childTnLst>
                          </p:cTn>
                        </p:par>
                        <p:par>
                          <p:cTn id="91" fill="hold">
                            <p:stCondLst>
                              <p:cond delay="29260"/>
                            </p:stCondLst>
                            <p:childTnLst>
                              <p:par>
                                <p:cTn id="92" presetID="1" presetClass="exit" presetSubtype="0" fill="hold" grpId="0" nodeType="afterEffect">
                                  <p:stCondLst>
                                    <p:cond delay="1000"/>
                                  </p:stCondLst>
                                  <p:childTnLst>
                                    <p:set>
                                      <p:cBhvr>
                                        <p:cTn id="93"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500B9-72C1-4199-B2B0-5E83BC0C1478}" type="datetimeFigureOut">
              <a:rPr lang="en-GB" smtClean="0"/>
              <a:t>03/06/2018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a:t>maddlearning.com</a:t>
            </a:r>
          </a:p>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73B33F-847B-45D9-8584-D47D88698F6C}" type="slidenum">
              <a:rPr lang="en-GB" smtClean="0"/>
              <a:t>‹#›</a:t>
            </a:fld>
            <a:endParaRPr lang="en-GB"/>
          </a:p>
        </p:txBody>
      </p:sp>
      <p:sp>
        <p:nvSpPr>
          <p:cNvPr id="7" name="Rectangle 6"/>
          <p:cNvSpPr/>
          <p:nvPr userDrawn="1"/>
        </p:nvSpPr>
        <p:spPr>
          <a:xfrm>
            <a:off x="10912414" y="5942531"/>
            <a:ext cx="1130060" cy="778944"/>
          </a:xfrm>
          <a:prstGeom prst="rect">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TextBox 7"/>
          <p:cNvSpPr txBox="1"/>
          <p:nvPr userDrawn="1"/>
        </p:nvSpPr>
        <p:spPr>
          <a:xfrm>
            <a:off x="10892294" y="5942531"/>
            <a:ext cx="1279585" cy="553998"/>
          </a:xfrm>
          <a:prstGeom prst="rect">
            <a:avLst/>
          </a:prstGeom>
          <a:noFill/>
        </p:spPr>
        <p:txBody>
          <a:bodyPr wrap="square" rtlCol="0">
            <a:spAutoFit/>
          </a:bodyPr>
          <a:lstStyle/>
          <a:p>
            <a:r>
              <a:rPr lang="en-GB" sz="3000" dirty="0">
                <a:latin typeface="Gill Sans Nova Cond Ultra Bold" panose="020B0B04020104020203" pitchFamily="34" charset="0"/>
              </a:rPr>
              <a:t>MADD</a:t>
            </a:r>
          </a:p>
        </p:txBody>
      </p:sp>
      <p:sp>
        <p:nvSpPr>
          <p:cNvPr id="9" name="TextBox 8"/>
          <p:cNvSpPr txBox="1"/>
          <p:nvPr userDrawn="1"/>
        </p:nvSpPr>
        <p:spPr>
          <a:xfrm>
            <a:off x="10892294" y="6415187"/>
            <a:ext cx="1279585" cy="292388"/>
          </a:xfrm>
          <a:prstGeom prst="rect">
            <a:avLst/>
          </a:prstGeom>
          <a:noFill/>
        </p:spPr>
        <p:txBody>
          <a:bodyPr wrap="square" rtlCol="0">
            <a:spAutoFit/>
          </a:bodyPr>
          <a:lstStyle/>
          <a:p>
            <a:r>
              <a:rPr lang="en-GB" sz="1300" dirty="0">
                <a:latin typeface="AR BERKLEY" panose="02000000000000000000" pitchFamily="2" charset="0"/>
              </a:rPr>
              <a:t>LEARNING</a:t>
            </a:r>
          </a:p>
        </p:txBody>
      </p:sp>
      <p:sp>
        <p:nvSpPr>
          <p:cNvPr id="10" name="Rectangle 9"/>
          <p:cNvSpPr/>
          <p:nvPr userDrawn="1"/>
        </p:nvSpPr>
        <p:spPr>
          <a:xfrm>
            <a:off x="0" y="0"/>
            <a:ext cx="12171879" cy="685800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4642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Section A</a:t>
            </a:r>
          </a:p>
        </p:txBody>
      </p:sp>
      <p:sp>
        <p:nvSpPr>
          <p:cNvPr id="3" name="Subtitle 2"/>
          <p:cNvSpPr>
            <a:spLocks noGrp="1"/>
          </p:cNvSpPr>
          <p:nvPr>
            <p:ph type="subTitle" idx="1"/>
          </p:nvPr>
        </p:nvSpPr>
        <p:spPr/>
        <p:txBody>
          <a:bodyPr>
            <a:normAutofit lnSpcReduction="10000"/>
          </a:bodyPr>
          <a:lstStyle/>
          <a:p>
            <a:r>
              <a:rPr lang="en-GB" dirty="0"/>
              <a:t>By</a:t>
            </a:r>
          </a:p>
          <a:p>
            <a:r>
              <a:rPr lang="en-GB" dirty="0"/>
              <a:t>Alan Maddison</a:t>
            </a:r>
          </a:p>
          <a:p>
            <a:r>
              <a:rPr lang="en-GB" dirty="0"/>
              <a:t>(100 random questions)</a:t>
            </a:r>
          </a:p>
          <a:p>
            <a:r>
              <a:rPr lang="en-GB" dirty="0"/>
              <a:t>Click the mouse to see instructions.</a:t>
            </a:r>
          </a:p>
        </p:txBody>
      </p:sp>
    </p:spTree>
    <p:extLst>
      <p:ext uri="{BB962C8B-B14F-4D97-AF65-F5344CB8AC3E}">
        <p14:creationId xmlns:p14="http://schemas.microsoft.com/office/powerpoint/2010/main" val="1681414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8889" y="816746"/>
            <a:ext cx="8282866" cy="2308324"/>
          </a:xfrm>
          <a:prstGeom prst="rect">
            <a:avLst/>
          </a:prstGeom>
          <a:noFill/>
        </p:spPr>
        <p:txBody>
          <a:bodyPr wrap="square" rtlCol="0">
            <a:spAutoFit/>
          </a:bodyPr>
          <a:lstStyle/>
          <a:p>
            <a:pPr marL="342900" indent="-342900">
              <a:buFont typeface="+mj-lt"/>
              <a:buAutoNum type="arabicPeriod"/>
            </a:pPr>
            <a:r>
              <a:rPr lang="en-GB" dirty="0"/>
              <a:t>As soon as a new question appears the timer (top right) will reduce from 30 seconds to zero. It also works on this slide so that you know what to expect. Once the time is up the slide remains on screen.</a:t>
            </a:r>
          </a:p>
          <a:p>
            <a:pPr marL="342900" indent="-342900">
              <a:buFont typeface="+mj-lt"/>
              <a:buAutoNum type="arabicPeriod"/>
            </a:pPr>
            <a:r>
              <a:rPr lang="en-GB" dirty="0"/>
              <a:t>Once you have calculated the answer on paper, click the mouse to check it against the correct answer (bottom right).</a:t>
            </a:r>
          </a:p>
          <a:p>
            <a:pPr marL="342900" indent="-342900">
              <a:buFont typeface="+mj-lt"/>
              <a:buAutoNum type="arabicPeriod"/>
            </a:pPr>
            <a:r>
              <a:rPr lang="en-GB" dirty="0"/>
              <a:t>If you are correct click the blue box to see the next question.</a:t>
            </a:r>
          </a:p>
          <a:p>
            <a:pPr marL="342900" indent="-342900">
              <a:buFont typeface="+mj-lt"/>
              <a:buAutoNum type="arabicPeriod"/>
            </a:pPr>
            <a:r>
              <a:rPr lang="en-GB" dirty="0"/>
              <a:t>If you have made a mistake, then continually click to reveal each step of the solution.</a:t>
            </a:r>
          </a:p>
        </p:txBody>
      </p:sp>
    </p:spTree>
    <p:extLst>
      <p:ext uri="{BB962C8B-B14F-4D97-AF65-F5344CB8AC3E}">
        <p14:creationId xmlns:p14="http://schemas.microsoft.com/office/powerpoint/2010/main" val="409874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11C.  A school trip is planned for 46 pupils.</a:t>
            </a:r>
          </a:p>
          <a:p>
            <a:endParaRPr lang="en-GB" dirty="0"/>
          </a:p>
          <a:p>
            <a:r>
              <a:rPr lang="en-GB" dirty="0"/>
              <a:t>There must be at least one adult for every 8 pupils.</a:t>
            </a:r>
          </a:p>
          <a:p>
            <a:endParaRPr lang="en-GB" dirty="0"/>
          </a:p>
          <a:p>
            <a:r>
              <a:rPr lang="en-GB" dirty="0"/>
              <a:t>What is the minimum number of people on the trip?</a:t>
            </a:r>
          </a:p>
        </p:txBody>
      </p:sp>
      <p:sp>
        <p:nvSpPr>
          <p:cNvPr id="3" name="TextBox 2"/>
          <p:cNvSpPr txBox="1"/>
          <p:nvPr/>
        </p:nvSpPr>
        <p:spPr>
          <a:xfrm>
            <a:off x="1269507" y="2663302"/>
            <a:ext cx="5610687" cy="2246769"/>
          </a:xfrm>
          <a:prstGeom prst="rect">
            <a:avLst/>
          </a:prstGeom>
          <a:noFill/>
        </p:spPr>
        <p:txBody>
          <a:bodyPr wrap="square" rtlCol="0">
            <a:spAutoFit/>
          </a:bodyPr>
          <a:lstStyle/>
          <a:p>
            <a:r>
              <a:rPr lang="en-GB" sz="2800" dirty="0"/>
              <a:t>46 </a:t>
            </a:r>
            <a:r>
              <a:rPr lang="en-GB" altLang="en-US" sz="2800" dirty="0">
                <a:cs typeface="Times New Roman" panose="02020603050405020304" pitchFamily="18" charset="0"/>
                <a:sym typeface="Symbol" panose="05050102010706020507" pitchFamily="18" charset="2"/>
              </a:rPr>
              <a:t></a:t>
            </a:r>
            <a:r>
              <a:rPr lang="en-GB" sz="2800" dirty="0"/>
              <a:t> 8=</a:t>
            </a:r>
          </a:p>
          <a:p>
            <a:r>
              <a:rPr lang="en-GB" sz="2800" dirty="0"/>
              <a:t>5 R 6</a:t>
            </a:r>
          </a:p>
          <a:p>
            <a:r>
              <a:rPr lang="en-GB" sz="2800" dirty="0"/>
              <a:t>6 adults</a:t>
            </a:r>
          </a:p>
          <a:p>
            <a:r>
              <a:rPr lang="en-GB" sz="2800" dirty="0"/>
              <a:t>46 + 6=</a:t>
            </a:r>
          </a:p>
          <a:p>
            <a:r>
              <a:rPr lang="en-GB" sz="2800" dirty="0"/>
              <a:t>52</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17" name="Rectangle 1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52</a:t>
            </a:r>
            <a:endParaRPr lang="en-GB" dirty="0">
              <a:solidFill>
                <a:schemeClr val="tx1"/>
              </a:solidFill>
            </a:endParaRPr>
          </a:p>
        </p:txBody>
      </p:sp>
      <p:sp>
        <p:nvSpPr>
          <p:cNvPr id="18" name="TextBox 1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70581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5C.   A Year 6 group raises £93.42 for charity.</a:t>
            </a:r>
          </a:p>
          <a:p>
            <a:endParaRPr lang="en-GB" dirty="0"/>
          </a:p>
          <a:p>
            <a:r>
              <a:rPr lang="en-GB" dirty="0"/>
              <a:t>The money will be equally divided between seven charities.</a:t>
            </a:r>
          </a:p>
          <a:p>
            <a:endParaRPr lang="en-GB" dirty="0"/>
          </a:p>
          <a:p>
            <a:r>
              <a:rPr lang="en-GB" dirty="0"/>
              <a:t>How much money will each charity receive?</a:t>
            </a:r>
          </a:p>
        </p:txBody>
      </p:sp>
      <p:sp>
        <p:nvSpPr>
          <p:cNvPr id="3" name="TextBox 2"/>
          <p:cNvSpPr txBox="1"/>
          <p:nvPr/>
        </p:nvSpPr>
        <p:spPr>
          <a:xfrm>
            <a:off x="1189607" y="2876365"/>
            <a:ext cx="5610687" cy="1384995"/>
          </a:xfrm>
          <a:prstGeom prst="rect">
            <a:avLst/>
          </a:prstGeom>
          <a:noFill/>
        </p:spPr>
        <p:txBody>
          <a:bodyPr wrap="square" rtlCol="0">
            <a:spAutoFit/>
          </a:bodyPr>
          <a:lstStyle/>
          <a:p>
            <a:r>
              <a:rPr lang="en-GB" sz="2800" dirty="0"/>
              <a:t>93.42 </a:t>
            </a:r>
            <a:r>
              <a:rPr lang="en-GB" altLang="en-US" sz="2800" dirty="0">
                <a:cs typeface="Times New Roman" panose="02020603050405020304" pitchFamily="18" charset="0"/>
                <a:sym typeface="Symbol" panose="05050102010706020507" pitchFamily="18" charset="2"/>
              </a:rPr>
              <a:t></a:t>
            </a:r>
            <a:r>
              <a:rPr lang="en-GB" sz="2800" dirty="0"/>
              <a:t> 7 =</a:t>
            </a:r>
          </a:p>
          <a:p>
            <a:r>
              <a:rPr lang="en-GB" sz="2800" dirty="0"/>
              <a:t>£13.3457 =</a:t>
            </a:r>
          </a:p>
          <a:p>
            <a:r>
              <a:rPr lang="en-GB" sz="2800" dirty="0"/>
              <a:t>£13.35</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36" name="Rectangle 3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£13.35</a:t>
            </a:r>
            <a:endParaRPr lang="en-GB" dirty="0">
              <a:solidFill>
                <a:schemeClr val="tx1"/>
              </a:solidFill>
            </a:endParaRPr>
          </a:p>
        </p:txBody>
      </p:sp>
      <p:sp>
        <p:nvSpPr>
          <p:cNvPr id="37" name="TextBox 3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20517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12C.  A lesson begins at 12:50.</a:t>
            </a:r>
          </a:p>
          <a:p>
            <a:endParaRPr lang="en-GB" dirty="0"/>
          </a:p>
          <a:p>
            <a:r>
              <a:rPr lang="en-GB" dirty="0"/>
              <a:t>The teacher prepares a 6 minute introduction followed by a 11 minute video clip and then a 20 minute activity.</a:t>
            </a:r>
          </a:p>
          <a:p>
            <a:endParaRPr lang="en-GB" dirty="0"/>
          </a:p>
          <a:p>
            <a:r>
              <a:rPr lang="en-GB" dirty="0"/>
              <a:t>If the lesson ends at 13:30, then how much time is left for the plenary?</a:t>
            </a:r>
          </a:p>
        </p:txBody>
      </p:sp>
      <p:sp>
        <p:nvSpPr>
          <p:cNvPr id="3" name="TextBox 2"/>
          <p:cNvSpPr txBox="1"/>
          <p:nvPr/>
        </p:nvSpPr>
        <p:spPr>
          <a:xfrm>
            <a:off x="1269507" y="2663302"/>
            <a:ext cx="5610687" cy="2246769"/>
          </a:xfrm>
          <a:prstGeom prst="rect">
            <a:avLst/>
          </a:prstGeom>
          <a:noFill/>
        </p:spPr>
        <p:txBody>
          <a:bodyPr wrap="square" rtlCol="0">
            <a:spAutoFit/>
          </a:bodyPr>
          <a:lstStyle/>
          <a:p>
            <a:r>
              <a:rPr lang="en-GB" sz="2800" dirty="0"/>
              <a:t>12:50 + 6  =</a:t>
            </a:r>
          </a:p>
          <a:p>
            <a:r>
              <a:rPr lang="en-GB" sz="2800" dirty="0"/>
              <a:t>12:56, add another 11 =</a:t>
            </a:r>
          </a:p>
          <a:p>
            <a:r>
              <a:rPr lang="en-GB" sz="2800" dirty="0"/>
              <a:t>13:07, add another 20 =</a:t>
            </a:r>
          </a:p>
          <a:p>
            <a:r>
              <a:rPr lang="en-GB" sz="2800" dirty="0"/>
              <a:t>13:27</a:t>
            </a:r>
          </a:p>
          <a:p>
            <a:r>
              <a:rPr lang="en-GB" sz="2800" dirty="0"/>
              <a:t>So 3 minutes left.</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26" name="TextBox 25"/>
          <p:cNvSpPr txBox="1"/>
          <p:nvPr/>
        </p:nvSpPr>
        <p:spPr>
          <a:xfrm>
            <a:off x="10522538" y="4624699"/>
            <a:ext cx="1180194" cy="369332"/>
          </a:xfrm>
          <a:prstGeom prst="rect">
            <a:avLst/>
          </a:prstGeom>
          <a:noFill/>
        </p:spPr>
        <p:txBody>
          <a:bodyPr wrap="square" rtlCol="0">
            <a:spAutoFit/>
          </a:bodyPr>
          <a:lstStyle/>
          <a:p>
            <a:r>
              <a:rPr lang="en-GB" dirty="0"/>
              <a:t>Answer</a:t>
            </a:r>
          </a:p>
        </p:txBody>
      </p:sp>
      <p:sp>
        <p:nvSpPr>
          <p:cNvPr id="27" name="Rectangle 2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 mins</a:t>
            </a:r>
            <a:endParaRPr lang="en-GB" dirty="0">
              <a:solidFill>
                <a:schemeClr val="tx1"/>
              </a:solidFill>
            </a:endParaRPr>
          </a:p>
        </p:txBody>
      </p:sp>
    </p:spTree>
    <p:extLst>
      <p:ext uri="{BB962C8B-B14F-4D97-AF65-F5344CB8AC3E}">
        <p14:creationId xmlns:p14="http://schemas.microsoft.com/office/powerpoint/2010/main" val="230380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923330"/>
          </a:xfrm>
          <a:prstGeom prst="rect">
            <a:avLst/>
          </a:prstGeom>
          <a:noFill/>
        </p:spPr>
        <p:txBody>
          <a:bodyPr wrap="square" rtlCol="0">
            <a:spAutoFit/>
          </a:bodyPr>
          <a:lstStyle/>
          <a:p>
            <a:r>
              <a:rPr lang="en-GB" dirty="0"/>
              <a:t>3C.   In a year group of 200 pupils, 25 achieved an A* in GCSE Art.</a:t>
            </a:r>
          </a:p>
          <a:p>
            <a:pPr marL="342900" indent="-342900">
              <a:buFont typeface="+mj-lt"/>
              <a:buAutoNum type="arabicPeriod" startAt="3"/>
            </a:pPr>
            <a:endParaRPr lang="en-GB" dirty="0"/>
          </a:p>
          <a:p>
            <a:pPr algn="just"/>
            <a:r>
              <a:rPr lang="en-GB" dirty="0"/>
              <a:t>What percentage of the year group achieved an A* in GCSE Art? </a:t>
            </a:r>
          </a:p>
        </p:txBody>
      </p:sp>
      <p:sp>
        <p:nvSpPr>
          <p:cNvPr id="3" name="TextBox 2"/>
          <p:cNvSpPr txBox="1"/>
          <p:nvPr/>
        </p:nvSpPr>
        <p:spPr>
          <a:xfrm>
            <a:off x="1669002" y="2894120"/>
            <a:ext cx="3977196" cy="1815882"/>
          </a:xfrm>
          <a:prstGeom prst="rect">
            <a:avLst/>
          </a:prstGeom>
          <a:noFill/>
        </p:spPr>
        <p:txBody>
          <a:bodyPr wrap="square" rtlCol="0">
            <a:spAutoFit/>
          </a:bodyPr>
          <a:lstStyle/>
          <a:p>
            <a:r>
              <a:rPr lang="en-GB" sz="2800" dirty="0"/>
              <a:t>25 out of 200 =</a:t>
            </a:r>
          </a:p>
          <a:p>
            <a:r>
              <a:rPr lang="en-GB" sz="2800" dirty="0"/>
              <a:t>5/40          =</a:t>
            </a:r>
          </a:p>
          <a:p>
            <a:r>
              <a:rPr lang="en-GB" sz="2800" dirty="0"/>
              <a:t>1/8             =</a:t>
            </a:r>
          </a:p>
          <a:p>
            <a:r>
              <a:rPr lang="en-GB" sz="2800" dirty="0"/>
              <a:t>12 ½ %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12 ½ % </a:t>
            </a:r>
            <a:r>
              <a:rPr lang="en-GB" sz="3200" dirty="0">
                <a:solidFill>
                  <a:schemeClr val="tx1"/>
                </a:solidFill>
              </a:rPr>
              <a:t>12 ½ % </a:t>
            </a:r>
          </a:p>
          <a:p>
            <a:endParaRPr lang="en-GB" sz="3200" dirty="0"/>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45437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7C.  A junior school has 90 pupils in Year 6.</a:t>
            </a:r>
          </a:p>
          <a:p>
            <a:endParaRPr lang="en-GB" dirty="0"/>
          </a:p>
          <a:p>
            <a:r>
              <a:rPr lang="en-GB" dirty="0"/>
              <a:t>Eighteen of these pupils achieved ‘above expected’ in the Key Stage 2 tests.</a:t>
            </a:r>
          </a:p>
          <a:p>
            <a:endParaRPr lang="en-GB" dirty="0"/>
          </a:p>
          <a:p>
            <a:r>
              <a:rPr lang="en-GB" dirty="0"/>
              <a:t>What proportion of the year group achieved ‘above expected’?</a:t>
            </a:r>
          </a:p>
          <a:p>
            <a:endParaRPr lang="en-GB" dirty="0"/>
          </a:p>
          <a:p>
            <a:r>
              <a:rPr lang="en-GB" dirty="0"/>
              <a:t>Give your answer as fraction in its lowest terms.</a:t>
            </a:r>
          </a:p>
        </p:txBody>
      </p:sp>
      <p:sp>
        <p:nvSpPr>
          <p:cNvPr id="3" name="TextBox 2"/>
          <p:cNvSpPr txBox="1"/>
          <p:nvPr/>
        </p:nvSpPr>
        <p:spPr>
          <a:xfrm>
            <a:off x="1242874" y="2876365"/>
            <a:ext cx="5610687" cy="1384995"/>
          </a:xfrm>
          <a:prstGeom prst="rect">
            <a:avLst/>
          </a:prstGeom>
          <a:noFill/>
        </p:spPr>
        <p:txBody>
          <a:bodyPr wrap="square" rtlCol="0">
            <a:spAutoFit/>
          </a:bodyPr>
          <a:lstStyle/>
          <a:p>
            <a:r>
              <a:rPr lang="en-GB" sz="2800" dirty="0"/>
              <a:t>18 </a:t>
            </a:r>
            <a:r>
              <a:rPr lang="en-GB" sz="2800" dirty="0">
                <a:cs typeface="Times New Roman" panose="02020603050405020304" pitchFamily="18" charset="0"/>
                <a:sym typeface="Symbol" panose="05050102010706020507" pitchFamily="18" charset="2"/>
              </a:rPr>
              <a:t>out of</a:t>
            </a:r>
            <a:r>
              <a:rPr lang="en-GB" sz="2800" dirty="0"/>
              <a:t> 90 =</a:t>
            </a:r>
          </a:p>
          <a:p>
            <a:r>
              <a:rPr lang="en-GB" sz="2800" dirty="0"/>
              <a:t>2/10 =</a:t>
            </a:r>
          </a:p>
          <a:p>
            <a:r>
              <a:rPr lang="en-GB" sz="2800" dirty="0"/>
              <a:t>1/5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1/5</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72712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523220"/>
          </a:xfrm>
          <a:prstGeom prst="rect">
            <a:avLst/>
          </a:prstGeom>
          <a:noFill/>
        </p:spPr>
        <p:txBody>
          <a:bodyPr wrap="square" rtlCol="0">
            <a:spAutoFit/>
          </a:bodyPr>
          <a:lstStyle/>
          <a:p>
            <a:r>
              <a:rPr lang="en-GB" sz="2800" dirty="0"/>
              <a:t>0.05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Q7C</a:t>
            </a:r>
          </a:p>
        </p:txBody>
      </p:sp>
      <p:sp>
        <p:nvSpPr>
          <p:cNvPr id="5" name="TextBox 4"/>
          <p:cNvSpPr txBox="1"/>
          <p:nvPr/>
        </p:nvSpPr>
        <p:spPr>
          <a:xfrm>
            <a:off x="1114425" y="1069976"/>
            <a:ext cx="10287000" cy="369332"/>
          </a:xfrm>
          <a:prstGeom prst="rect">
            <a:avLst/>
          </a:prstGeom>
          <a:noFill/>
        </p:spPr>
        <p:txBody>
          <a:bodyPr wrap="square" rtlCol="0">
            <a:spAutoFit/>
          </a:bodyPr>
          <a:lstStyle/>
          <a:p>
            <a:r>
              <a:rPr lang="en-GB" dirty="0"/>
              <a:t>What is 5 per cent as a decimal? </a:t>
            </a:r>
          </a:p>
        </p:txBody>
      </p:sp>
      <p:sp>
        <p:nvSpPr>
          <p:cNvPr id="2" name="TextBox 1"/>
          <p:cNvSpPr txBox="1"/>
          <p:nvPr/>
        </p:nvSpPr>
        <p:spPr>
          <a:xfrm>
            <a:off x="10118690" y="261891"/>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0.05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36395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1200329"/>
          </a:xfrm>
          <a:prstGeom prst="rect">
            <a:avLst/>
          </a:prstGeom>
          <a:noFill/>
        </p:spPr>
        <p:txBody>
          <a:bodyPr wrap="square" rtlCol="0">
            <a:spAutoFit/>
          </a:bodyPr>
          <a:lstStyle/>
          <a:p>
            <a:r>
              <a:rPr lang="en-GB" dirty="0"/>
              <a:t>2C.   In a year group of 110 pupils, 40% achieved expected or above in Key Stage 2 Maths. 12 pupils achieved above expected.</a:t>
            </a:r>
          </a:p>
          <a:p>
            <a:pPr marL="342900" indent="-342900">
              <a:buAutoNum type="arabicPeriod" startAt="2"/>
            </a:pPr>
            <a:endParaRPr lang="en-GB" dirty="0"/>
          </a:p>
          <a:p>
            <a:r>
              <a:rPr lang="en-GB" dirty="0"/>
              <a:t>How many achieved ‘expected’?</a:t>
            </a:r>
          </a:p>
        </p:txBody>
      </p:sp>
      <p:sp>
        <p:nvSpPr>
          <p:cNvPr id="3" name="TextBox 2"/>
          <p:cNvSpPr txBox="1"/>
          <p:nvPr/>
        </p:nvSpPr>
        <p:spPr>
          <a:xfrm>
            <a:off x="1669002" y="2894120"/>
            <a:ext cx="3977196" cy="1815882"/>
          </a:xfrm>
          <a:prstGeom prst="rect">
            <a:avLst/>
          </a:prstGeom>
          <a:noFill/>
        </p:spPr>
        <p:txBody>
          <a:bodyPr wrap="square" rtlCol="0">
            <a:spAutoFit/>
          </a:bodyPr>
          <a:lstStyle/>
          <a:p>
            <a:r>
              <a:rPr lang="en-GB" sz="2800" dirty="0"/>
              <a:t>10% of 110 = 11</a:t>
            </a:r>
          </a:p>
          <a:p>
            <a:r>
              <a:rPr lang="en-GB" sz="2800" dirty="0"/>
              <a:t> 40% of 110 = 44</a:t>
            </a:r>
          </a:p>
          <a:p>
            <a:r>
              <a:rPr lang="en-GB" sz="2800" dirty="0"/>
              <a:t>44 – 12 =</a:t>
            </a:r>
          </a:p>
          <a:p>
            <a:r>
              <a:rPr lang="en-GB" sz="2800" dirty="0"/>
              <a:t>32 were at expected.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32</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08508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8C.  A school teacher plans a trip which includes a 180 mile round trip to Thorpe Park.</a:t>
            </a:r>
          </a:p>
          <a:p>
            <a:endParaRPr lang="en-GB" dirty="0"/>
          </a:p>
          <a:p>
            <a:r>
              <a:rPr lang="en-GB" dirty="0"/>
              <a:t>As an approximation 8 km is equal to 5 miles.</a:t>
            </a:r>
          </a:p>
          <a:p>
            <a:endParaRPr lang="en-GB" dirty="0"/>
          </a:p>
          <a:p>
            <a:r>
              <a:rPr lang="en-GB" dirty="0"/>
              <a:t>Using this approximation how far away is Thorpe Park in km?</a:t>
            </a:r>
          </a:p>
          <a:p>
            <a:endParaRPr lang="en-GB" dirty="0"/>
          </a:p>
        </p:txBody>
      </p:sp>
      <p:sp>
        <p:nvSpPr>
          <p:cNvPr id="3" name="TextBox 2"/>
          <p:cNvSpPr txBox="1"/>
          <p:nvPr/>
        </p:nvSpPr>
        <p:spPr>
          <a:xfrm>
            <a:off x="1242874" y="2876365"/>
            <a:ext cx="5610687" cy="2246769"/>
          </a:xfrm>
          <a:prstGeom prst="rect">
            <a:avLst/>
          </a:prstGeom>
          <a:noFill/>
        </p:spPr>
        <p:txBody>
          <a:bodyPr wrap="square" rtlCol="0">
            <a:spAutoFit/>
          </a:bodyPr>
          <a:lstStyle/>
          <a:p>
            <a:r>
              <a:rPr lang="en-GB" sz="2800" dirty="0"/>
              <a:t>180 </a:t>
            </a:r>
            <a:r>
              <a:rPr lang="en-GB" altLang="en-US" sz="2800" dirty="0">
                <a:cs typeface="Times New Roman" panose="02020603050405020304" pitchFamily="18" charset="0"/>
                <a:sym typeface="Symbol" panose="05050102010706020507" pitchFamily="18" charset="2"/>
              </a:rPr>
              <a:t> 5 </a:t>
            </a:r>
            <a:r>
              <a:rPr lang="en-GB" sz="2800" dirty="0"/>
              <a:t>=</a:t>
            </a:r>
          </a:p>
          <a:p>
            <a:r>
              <a:rPr lang="en-GB" sz="2800" dirty="0"/>
              <a:t>36 </a:t>
            </a:r>
          </a:p>
          <a:p>
            <a:r>
              <a:rPr lang="en-GB" sz="2800" dirty="0"/>
              <a:t>36 x 8  =</a:t>
            </a:r>
          </a:p>
          <a:p>
            <a:r>
              <a:rPr lang="en-GB" sz="2800" dirty="0"/>
              <a:t>288 km round trip</a:t>
            </a:r>
          </a:p>
          <a:p>
            <a:r>
              <a:rPr lang="en-GB" sz="2800" dirty="0"/>
              <a:t>= 144 km to the park</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144 km</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50564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6C.  A teacher attends a consortium meeting.</a:t>
            </a:r>
          </a:p>
          <a:p>
            <a:endParaRPr lang="en-GB" dirty="0"/>
          </a:p>
          <a:p>
            <a:r>
              <a:rPr lang="en-GB" dirty="0"/>
              <a:t>The journey is 2.5 miles each way.</a:t>
            </a:r>
          </a:p>
          <a:p>
            <a:endParaRPr lang="en-GB" dirty="0"/>
          </a:p>
          <a:p>
            <a:r>
              <a:rPr lang="en-GB" dirty="0"/>
              <a:t>Travel expenses may be claimed at 36p per mile</a:t>
            </a:r>
          </a:p>
          <a:p>
            <a:endParaRPr lang="en-GB" dirty="0"/>
          </a:p>
          <a:p>
            <a:r>
              <a:rPr lang="en-GB" dirty="0"/>
              <a:t>How much is the teacher entitled to claim?</a:t>
            </a:r>
          </a:p>
        </p:txBody>
      </p:sp>
      <p:sp>
        <p:nvSpPr>
          <p:cNvPr id="3" name="TextBox 2"/>
          <p:cNvSpPr txBox="1"/>
          <p:nvPr/>
        </p:nvSpPr>
        <p:spPr>
          <a:xfrm>
            <a:off x="1189607" y="2876365"/>
            <a:ext cx="5610687" cy="2246769"/>
          </a:xfrm>
          <a:prstGeom prst="rect">
            <a:avLst/>
          </a:prstGeom>
          <a:noFill/>
        </p:spPr>
        <p:txBody>
          <a:bodyPr wrap="square" rtlCol="0">
            <a:spAutoFit/>
          </a:bodyPr>
          <a:lstStyle/>
          <a:p>
            <a:r>
              <a:rPr lang="en-GB" sz="2800" dirty="0"/>
              <a:t>2.5 </a:t>
            </a:r>
            <a:r>
              <a:rPr lang="en-GB" sz="2800" dirty="0">
                <a:cs typeface="Times New Roman" panose="02020603050405020304" pitchFamily="18" charset="0"/>
                <a:sym typeface="Symbol" panose="05050102010706020507" pitchFamily="18" charset="2"/>
              </a:rPr>
              <a:t>x</a:t>
            </a:r>
            <a:r>
              <a:rPr lang="en-GB" sz="2800" dirty="0"/>
              <a:t> 2 =</a:t>
            </a:r>
          </a:p>
          <a:p>
            <a:r>
              <a:rPr lang="en-GB" sz="2800" dirty="0"/>
              <a:t>5</a:t>
            </a:r>
          </a:p>
          <a:p>
            <a:r>
              <a:rPr lang="en-GB" sz="2800" dirty="0"/>
              <a:t>5 x 36 =</a:t>
            </a:r>
          </a:p>
          <a:p>
            <a:r>
              <a:rPr lang="en-GB" sz="2800" dirty="0"/>
              <a:t>180 =</a:t>
            </a:r>
          </a:p>
          <a:p>
            <a:r>
              <a:rPr lang="en-GB" sz="2800" dirty="0"/>
              <a:t>£1.80</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£1.80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30922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4C.  A pupil entering a Year 6 class has an actual age of 9 years 6 months.</a:t>
            </a:r>
          </a:p>
          <a:p>
            <a:endParaRPr lang="en-GB" dirty="0"/>
          </a:p>
          <a:p>
            <a:r>
              <a:rPr lang="en-GB" dirty="0"/>
              <a:t>The report from his previous school states that his reading age is 7 months above his actual age.</a:t>
            </a:r>
          </a:p>
          <a:p>
            <a:endParaRPr lang="en-GB" dirty="0"/>
          </a:p>
          <a:p>
            <a:r>
              <a:rPr lang="en-GB" dirty="0"/>
              <a:t>What is the pupil’s reading age in years and months?</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9 years 6 months + 7 months =</a:t>
            </a:r>
          </a:p>
          <a:p>
            <a:r>
              <a:rPr lang="en-GB" sz="2800" dirty="0"/>
              <a:t>10 years 1 month</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10 years 1 month</a:t>
            </a:r>
          </a:p>
          <a:p>
            <a:pPr algn="ct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44511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640 </a:t>
            </a:r>
            <a:r>
              <a:rPr lang="en-GB" altLang="en-US" sz="2800" dirty="0">
                <a:cs typeface="Times New Roman" panose="02020603050405020304" pitchFamily="18" charset="0"/>
                <a:sym typeface="Symbol" panose="05050102010706020507" pitchFamily="18" charset="2"/>
              </a:rPr>
              <a:t> </a:t>
            </a:r>
            <a:r>
              <a:rPr lang="en-GB" sz="2800" dirty="0"/>
              <a:t>8 =</a:t>
            </a:r>
          </a:p>
          <a:p>
            <a:r>
              <a:rPr lang="en-GB" sz="2800" dirty="0"/>
              <a:t>80 </a:t>
            </a:r>
            <a:r>
              <a:rPr lang="en-GB" altLang="en-US" sz="2800" dirty="0">
                <a:cs typeface="Times New Roman" panose="02020603050405020304" pitchFamily="18" charset="0"/>
                <a:sym typeface="Symbol" panose="05050102010706020507" pitchFamily="18" charset="2"/>
              </a:rPr>
              <a:t>x</a:t>
            </a:r>
            <a:r>
              <a:rPr lang="en-GB" sz="2800" dirty="0"/>
              <a:t> 5 =</a:t>
            </a:r>
          </a:p>
          <a:p>
            <a:r>
              <a:rPr lang="en-GB" sz="2800" dirty="0"/>
              <a:t>400 miles</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P</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school minibus travelled 640 kilometres. </a:t>
            </a:r>
          </a:p>
          <a:p>
            <a:r>
              <a:rPr lang="en-GB" dirty="0"/>
              <a:t> </a:t>
            </a:r>
          </a:p>
          <a:p>
            <a:r>
              <a:rPr lang="en-GB" dirty="0"/>
              <a:t>Taking 1 kilometre as equal to </a:t>
            </a:r>
          </a:p>
          <a:p>
            <a:r>
              <a:rPr lang="en-GB" dirty="0"/>
              <a:t>5 / 8 of a mile,  how many miles did the minibus travel?</a:t>
            </a:r>
          </a:p>
        </p:txBody>
      </p:sp>
      <p:sp>
        <p:nvSpPr>
          <p:cNvPr id="2" name="TextBox 1"/>
          <p:cNvSpPr txBox="1"/>
          <p:nvPr/>
        </p:nvSpPr>
        <p:spPr>
          <a:xfrm>
            <a:off x="7743092" y="277444"/>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400 miles</a:t>
            </a:r>
            <a:endParaRPr lang="en-GB" sz="1600"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57848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954107"/>
          </a:xfrm>
          <a:prstGeom prst="rect">
            <a:avLst/>
          </a:prstGeom>
          <a:noFill/>
        </p:spPr>
        <p:txBody>
          <a:bodyPr wrap="square" rtlCol="0">
            <a:spAutoFit/>
          </a:bodyPr>
          <a:lstStyle/>
          <a:p>
            <a:r>
              <a:rPr lang="en-GB" sz="2800" dirty="0"/>
              <a:t>100 </a:t>
            </a:r>
            <a:r>
              <a:rPr lang="en-GB" altLang="en-US" sz="2800" dirty="0">
                <a:cs typeface="Times New Roman" panose="02020603050405020304" pitchFamily="18" charset="0"/>
                <a:sym typeface="Symbol" panose="05050102010706020507" pitchFamily="18" charset="2"/>
              </a:rPr>
              <a:t>x </a:t>
            </a:r>
            <a:r>
              <a:rPr lang="en-GB" sz="2800" dirty="0"/>
              <a:t>1.06 =</a:t>
            </a:r>
          </a:p>
          <a:p>
            <a:r>
              <a:rPr lang="en-GB" sz="2800" dirty="0"/>
              <a:t> Euros 106</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1</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During a school trip to Germany, each pupil was allowed to  exchange £100 into euros for spending money.  The exchange rate was €1.06 to the pound. </a:t>
            </a:r>
          </a:p>
          <a:p>
            <a:r>
              <a:rPr lang="en-GB" dirty="0"/>
              <a:t> </a:t>
            </a:r>
          </a:p>
          <a:p>
            <a:r>
              <a:rPr lang="en-GB" dirty="0"/>
              <a:t>How many euros did each pupil receive? </a:t>
            </a:r>
          </a:p>
        </p:txBody>
      </p:sp>
      <p:sp>
        <p:nvSpPr>
          <p:cNvPr id="2" name="TextBox 1"/>
          <p:cNvSpPr txBox="1"/>
          <p:nvPr/>
        </p:nvSpPr>
        <p:spPr>
          <a:xfrm>
            <a:off x="9860906" y="236136"/>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068604"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106 Euros</a:t>
            </a:r>
            <a:endParaRPr lang="en-GB" sz="1600"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16025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2677656"/>
          </a:xfrm>
          <a:prstGeom prst="rect">
            <a:avLst/>
          </a:prstGeom>
          <a:noFill/>
        </p:spPr>
        <p:txBody>
          <a:bodyPr wrap="square" rtlCol="0">
            <a:spAutoFit/>
          </a:bodyPr>
          <a:lstStyle/>
          <a:p>
            <a:r>
              <a:rPr lang="en-GB" sz="2800" dirty="0"/>
              <a:t>180 </a:t>
            </a:r>
            <a:r>
              <a:rPr lang="en-GB" altLang="en-US" sz="2800" dirty="0">
                <a:cs typeface="Times New Roman" panose="02020603050405020304" pitchFamily="18" charset="0"/>
                <a:sym typeface="Symbol" panose="05050102010706020507" pitchFamily="18" charset="2"/>
              </a:rPr>
              <a:t>x </a:t>
            </a:r>
            <a:r>
              <a:rPr lang="en-GB" sz="2800" dirty="0"/>
              <a:t>2 =</a:t>
            </a:r>
          </a:p>
          <a:p>
            <a:r>
              <a:rPr lang="en-GB" sz="2800" dirty="0"/>
              <a:t> 360 </a:t>
            </a:r>
          </a:p>
          <a:p>
            <a:r>
              <a:rPr lang="en-GB" sz="2800" dirty="0"/>
              <a:t>360 + 90 =</a:t>
            </a:r>
          </a:p>
          <a:p>
            <a:r>
              <a:rPr lang="en-GB" sz="2800" dirty="0"/>
              <a:t>450</a:t>
            </a:r>
          </a:p>
          <a:p>
            <a:r>
              <a:rPr lang="en-GB" sz="2800" dirty="0"/>
              <a:t>450 </a:t>
            </a:r>
            <a:r>
              <a:rPr lang="en-GB" altLang="en-US" sz="2800" dirty="0">
                <a:cs typeface="Times New Roman" panose="02020603050405020304" pitchFamily="18" charset="0"/>
                <a:sym typeface="Symbol" panose="05050102010706020507" pitchFamily="18" charset="2"/>
              </a:rPr>
              <a:t></a:t>
            </a:r>
            <a:r>
              <a:rPr lang="en-GB" sz="2800" dirty="0"/>
              <a:t> 90 =</a:t>
            </a:r>
          </a:p>
          <a:p>
            <a:r>
              <a:rPr lang="en-GB" sz="2800" dirty="0"/>
              <a:t>£5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2</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Ninety pupils travelled to an exhibition on two coaches.  Each coach cost £180 to hire.  The total entrance fee to the exhibition for all pupils was £90. </a:t>
            </a:r>
          </a:p>
          <a:p>
            <a:r>
              <a:rPr lang="en-GB" dirty="0"/>
              <a:t> </a:t>
            </a:r>
          </a:p>
          <a:p>
            <a:r>
              <a:rPr lang="en-GB" dirty="0"/>
              <a:t>How much did each pupil have to pay to meet the total cost?</a:t>
            </a:r>
          </a:p>
        </p:txBody>
      </p:sp>
      <p:sp>
        <p:nvSpPr>
          <p:cNvPr id="2" name="TextBox 1"/>
          <p:cNvSpPr txBox="1"/>
          <p:nvPr/>
        </p:nvSpPr>
        <p:spPr>
          <a:xfrm>
            <a:off x="10118690" y="256233"/>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50752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954107"/>
          </a:xfrm>
          <a:prstGeom prst="rect">
            <a:avLst/>
          </a:prstGeom>
          <a:noFill/>
        </p:spPr>
        <p:txBody>
          <a:bodyPr wrap="square" rtlCol="0">
            <a:spAutoFit/>
          </a:bodyPr>
          <a:lstStyle/>
          <a:p>
            <a:r>
              <a:rPr lang="en-GB" sz="2800" dirty="0"/>
              <a:t>75% = 3/4</a:t>
            </a:r>
          </a:p>
          <a:p>
            <a:r>
              <a:rPr lang="en-GB" sz="2800" dirty="0"/>
              <a:t> ¾ of 60 = 45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3</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A test is marked out of 60. Pupils need 75 per cent to achieve grade A. </a:t>
            </a:r>
          </a:p>
          <a:p>
            <a:r>
              <a:rPr lang="en-GB" dirty="0"/>
              <a:t> </a:t>
            </a:r>
          </a:p>
          <a:p>
            <a:r>
              <a:rPr lang="en-GB" dirty="0"/>
              <a:t>How many marks is this? </a:t>
            </a:r>
          </a:p>
        </p:txBody>
      </p:sp>
      <p:sp>
        <p:nvSpPr>
          <p:cNvPr id="2" name="TextBox 1"/>
          <p:cNvSpPr txBox="1"/>
          <p:nvPr/>
        </p:nvSpPr>
        <p:spPr>
          <a:xfrm>
            <a:off x="9969635"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45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04567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3 x 5 h 20 = 16 h</a:t>
            </a:r>
          </a:p>
          <a:p>
            <a:r>
              <a:rPr lang="en-GB" sz="2800" dirty="0"/>
              <a:t>2 x 6 h 30 = 13  h</a:t>
            </a:r>
          </a:p>
          <a:p>
            <a:r>
              <a:rPr lang="en-GB" sz="2800" dirty="0"/>
              <a:t>Total = 29 hours</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4</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The school library is open for  5 hours 20 minutes per day on Monday, Wednesday and Friday, and for  6 hours 30 minutes per day on Tuesday and Thursday. </a:t>
            </a:r>
          </a:p>
          <a:p>
            <a:r>
              <a:rPr lang="en-GB" dirty="0"/>
              <a:t> </a:t>
            </a:r>
          </a:p>
          <a:p>
            <a:r>
              <a:rPr lang="en-GB" dirty="0"/>
              <a:t>What is the total time the library is open during the school week? </a:t>
            </a:r>
          </a:p>
        </p:txBody>
      </p:sp>
      <p:sp>
        <p:nvSpPr>
          <p:cNvPr id="2" name="TextBox 1"/>
          <p:cNvSpPr txBox="1"/>
          <p:nvPr/>
        </p:nvSpPr>
        <p:spPr>
          <a:xfrm>
            <a:off x="9969635" y="279956"/>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29 h</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81857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60 x £1.50 = £90</a:t>
            </a:r>
          </a:p>
          <a:p>
            <a:r>
              <a:rPr lang="en-GB" sz="2800" dirty="0"/>
              <a:t>90 – 80 =</a:t>
            </a:r>
          </a:p>
          <a:p>
            <a:r>
              <a:rPr lang="en-GB" sz="2800" dirty="0"/>
              <a:t>£10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Q5</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primary school concert cost £80 for promotion, costumes and refreshments. The parents attending each paid a £1.50 entrance fee. Sixty parents attended. </a:t>
            </a:r>
          </a:p>
          <a:p>
            <a:r>
              <a:rPr lang="en-GB" dirty="0"/>
              <a:t> </a:t>
            </a:r>
          </a:p>
          <a:p>
            <a:r>
              <a:rPr lang="en-GB" dirty="0"/>
              <a:t>How much money was left for the school funds?  Give your answer in pounds. </a:t>
            </a:r>
          </a:p>
        </p:txBody>
      </p:sp>
      <p:sp>
        <p:nvSpPr>
          <p:cNvPr id="2" name="TextBox 1"/>
          <p:cNvSpPr txBox="1"/>
          <p:nvPr/>
        </p:nvSpPr>
        <p:spPr>
          <a:xfrm>
            <a:off x="10044563"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65302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815882"/>
          </a:xfrm>
          <a:prstGeom prst="rect">
            <a:avLst/>
          </a:prstGeom>
          <a:noFill/>
        </p:spPr>
        <p:txBody>
          <a:bodyPr wrap="square" rtlCol="0">
            <a:spAutoFit/>
          </a:bodyPr>
          <a:lstStyle/>
          <a:p>
            <a:r>
              <a:rPr lang="en-GB" sz="2800" dirty="0"/>
              <a:t>28 x £2.50 =</a:t>
            </a:r>
          </a:p>
          <a:p>
            <a:r>
              <a:rPr lang="en-GB" sz="2800" dirty="0"/>
              <a:t>14 x £5 =</a:t>
            </a:r>
          </a:p>
          <a:p>
            <a:r>
              <a:rPr lang="en-GB" sz="2800" dirty="0"/>
              <a:t>7 x £10 =</a:t>
            </a:r>
          </a:p>
          <a:p>
            <a:r>
              <a:rPr lang="en-GB" sz="2800" dirty="0"/>
              <a:t>£70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Q6</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A school sold copies of the class photograph to 28 pupils in the class for £2.50 each. </a:t>
            </a:r>
          </a:p>
          <a:p>
            <a:r>
              <a:rPr lang="en-GB" dirty="0"/>
              <a:t> </a:t>
            </a:r>
          </a:p>
          <a:p>
            <a:r>
              <a:rPr lang="en-GB" dirty="0"/>
              <a:t>What was the total amount raised from the sales of the photograph?</a:t>
            </a:r>
          </a:p>
        </p:txBody>
      </p:sp>
      <p:sp>
        <p:nvSpPr>
          <p:cNvPr id="2" name="TextBox 1"/>
          <p:cNvSpPr txBox="1"/>
          <p:nvPr/>
        </p:nvSpPr>
        <p:spPr>
          <a:xfrm>
            <a:off x="10085091" y="267396"/>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53002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523220"/>
          </a:xfrm>
          <a:prstGeom prst="rect">
            <a:avLst/>
          </a:prstGeom>
          <a:noFill/>
        </p:spPr>
        <p:txBody>
          <a:bodyPr wrap="square" rtlCol="0">
            <a:spAutoFit/>
          </a:bodyPr>
          <a:lstStyle/>
          <a:p>
            <a:r>
              <a:rPr lang="en-GB" sz="2800" dirty="0"/>
              <a:t>0.15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Q7</a:t>
            </a:r>
          </a:p>
        </p:txBody>
      </p:sp>
      <p:sp>
        <p:nvSpPr>
          <p:cNvPr id="5" name="TextBox 4"/>
          <p:cNvSpPr txBox="1"/>
          <p:nvPr/>
        </p:nvSpPr>
        <p:spPr>
          <a:xfrm>
            <a:off x="1114425" y="1069976"/>
            <a:ext cx="10287000" cy="369332"/>
          </a:xfrm>
          <a:prstGeom prst="rect">
            <a:avLst/>
          </a:prstGeom>
          <a:noFill/>
        </p:spPr>
        <p:txBody>
          <a:bodyPr wrap="square" rtlCol="0">
            <a:spAutoFit/>
          </a:bodyPr>
          <a:lstStyle/>
          <a:p>
            <a:r>
              <a:rPr lang="en-GB" dirty="0"/>
              <a:t>What is 15 per cent as a decimal? </a:t>
            </a:r>
          </a:p>
        </p:txBody>
      </p:sp>
      <p:sp>
        <p:nvSpPr>
          <p:cNvPr id="2" name="TextBox 1"/>
          <p:cNvSpPr txBox="1"/>
          <p:nvPr/>
        </p:nvSpPr>
        <p:spPr>
          <a:xfrm>
            <a:off x="9547190" y="216975"/>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0.15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28871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Girls = 45 – 27 = 18</a:t>
            </a:r>
          </a:p>
          <a:p>
            <a:r>
              <a:rPr lang="en-GB" sz="2800" dirty="0"/>
              <a:t>18/45 =</a:t>
            </a:r>
          </a:p>
          <a:p>
            <a:r>
              <a:rPr lang="en-GB" sz="2800" dirty="0"/>
              <a:t>2/5  (</a:t>
            </a:r>
            <a:r>
              <a:rPr lang="en-GB" altLang="en-US" sz="2800" dirty="0">
                <a:cs typeface="Times New Roman" panose="02020603050405020304" pitchFamily="18" charset="0"/>
                <a:sym typeface="Symbol" panose="05050102010706020507" pitchFamily="18" charset="2"/>
              </a:rPr>
              <a:t> </a:t>
            </a:r>
            <a:r>
              <a:rPr lang="en-GB" sz="2800" dirty="0"/>
              <a:t>9)</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Q8</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In a year group of 45 pupils, 27 were boys. </a:t>
            </a:r>
          </a:p>
          <a:p>
            <a:r>
              <a:rPr lang="en-GB" dirty="0"/>
              <a:t> </a:t>
            </a:r>
          </a:p>
          <a:p>
            <a:r>
              <a:rPr lang="en-GB" dirty="0"/>
              <a:t>What fraction of the year group was girls? Give your answer in its lowest terms</a:t>
            </a:r>
          </a:p>
        </p:txBody>
      </p:sp>
      <p:sp>
        <p:nvSpPr>
          <p:cNvPr id="2" name="TextBox 1"/>
          <p:cNvSpPr txBox="1"/>
          <p:nvPr/>
        </p:nvSpPr>
        <p:spPr>
          <a:xfrm>
            <a:off x="10027920"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77597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954107"/>
          </a:xfrm>
          <a:prstGeom prst="rect">
            <a:avLst/>
          </a:prstGeom>
          <a:noFill/>
        </p:spPr>
        <p:txBody>
          <a:bodyPr wrap="square" rtlCol="0">
            <a:spAutoFit/>
          </a:bodyPr>
          <a:lstStyle/>
          <a:p>
            <a:r>
              <a:rPr lang="en-GB" sz="2800" dirty="0"/>
              <a:t>3.45 x 3 =</a:t>
            </a:r>
          </a:p>
          <a:p>
            <a:r>
              <a:rPr lang="en-GB" sz="2800" dirty="0"/>
              <a:t>10.35 Km</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Q9</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teacher plans a cross-country competition.  The course is 3.45 kilometres long. Pupils do 3 laps of the course. </a:t>
            </a:r>
          </a:p>
          <a:p>
            <a:r>
              <a:rPr lang="en-GB" dirty="0"/>
              <a:t> </a:t>
            </a:r>
          </a:p>
          <a:p>
            <a:r>
              <a:rPr lang="en-GB" dirty="0"/>
              <a:t>What is the total distance run by each pupil in kilometres?</a:t>
            </a:r>
          </a:p>
        </p:txBody>
      </p:sp>
      <p:sp>
        <p:nvSpPr>
          <p:cNvPr id="2" name="TextBox 1"/>
          <p:cNvSpPr txBox="1"/>
          <p:nvPr/>
        </p:nvSpPr>
        <p:spPr>
          <a:xfrm>
            <a:off x="10118690" y="21604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10.35 km</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88269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53651" y="3351876"/>
            <a:ext cx="5610687" cy="1384995"/>
          </a:xfrm>
          <a:prstGeom prst="rect">
            <a:avLst/>
          </a:prstGeom>
          <a:noFill/>
        </p:spPr>
        <p:txBody>
          <a:bodyPr wrap="square" rtlCol="0">
            <a:spAutoFit/>
          </a:bodyPr>
          <a:lstStyle/>
          <a:p>
            <a:r>
              <a:rPr lang="en-GB" sz="2800" dirty="0"/>
              <a:t>5 / 40</a:t>
            </a:r>
          </a:p>
          <a:p>
            <a:r>
              <a:rPr lang="en-GB" sz="2800" dirty="0"/>
              <a:t>= 1/8</a:t>
            </a:r>
          </a:p>
          <a:p>
            <a:r>
              <a:rPr lang="en-GB" sz="2800" dirty="0"/>
              <a:t>= 12 ½ %</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Q10B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There are 40 schools in a local authority.  Thirty-five schools have been inspected in the last 6 years. </a:t>
            </a:r>
          </a:p>
          <a:p>
            <a:r>
              <a:rPr lang="en-GB" dirty="0"/>
              <a:t> </a:t>
            </a:r>
          </a:p>
          <a:p>
            <a:r>
              <a:rPr lang="en-GB" dirty="0"/>
              <a:t>What percentage has not been inspected? </a:t>
            </a:r>
          </a:p>
        </p:txBody>
      </p:sp>
      <p:sp>
        <p:nvSpPr>
          <p:cNvPr id="2" name="TextBox 1"/>
          <p:cNvSpPr txBox="1"/>
          <p:nvPr/>
        </p:nvSpPr>
        <p:spPr>
          <a:xfrm>
            <a:off x="10118690"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12 ½ %</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27495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954107"/>
          </a:xfrm>
          <a:prstGeom prst="rect">
            <a:avLst/>
          </a:prstGeom>
          <a:noFill/>
        </p:spPr>
        <p:txBody>
          <a:bodyPr wrap="square" rtlCol="0">
            <a:spAutoFit/>
          </a:bodyPr>
          <a:lstStyle/>
          <a:p>
            <a:r>
              <a:rPr lang="en-GB" sz="2800" dirty="0"/>
              <a:t>1h 35 + 20m = 1 h 55</a:t>
            </a:r>
          </a:p>
          <a:p>
            <a:r>
              <a:rPr lang="en-GB" sz="2800" dirty="0"/>
              <a:t>= 20:25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Q11B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school play begins at 18:30 hours. It has one interval of 20 minutes.  The play is 1 hour and 35 minutes long. </a:t>
            </a:r>
          </a:p>
          <a:p>
            <a:r>
              <a:rPr lang="en-GB" dirty="0"/>
              <a:t> </a:t>
            </a:r>
          </a:p>
          <a:p>
            <a:r>
              <a:rPr lang="en-GB" dirty="0"/>
              <a:t>At what time does the play end?  Give your answer using the 24-hour clock. </a:t>
            </a:r>
          </a:p>
        </p:txBody>
      </p:sp>
      <p:sp>
        <p:nvSpPr>
          <p:cNvPr id="2" name="TextBox 1"/>
          <p:cNvSpPr txBox="1"/>
          <p:nvPr/>
        </p:nvSpPr>
        <p:spPr>
          <a:xfrm>
            <a:off x="9969635" y="279956"/>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20:25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48877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1815882"/>
          </a:xfrm>
          <a:prstGeom prst="rect">
            <a:avLst/>
          </a:prstGeom>
          <a:noFill/>
        </p:spPr>
        <p:txBody>
          <a:bodyPr wrap="square" rtlCol="0">
            <a:spAutoFit/>
          </a:bodyPr>
          <a:lstStyle/>
          <a:p>
            <a:r>
              <a:rPr lang="en-GB" sz="2800" dirty="0"/>
              <a:t>0.8 leaves 2/10</a:t>
            </a:r>
          </a:p>
          <a:p>
            <a:r>
              <a:rPr lang="en-GB" sz="2800" dirty="0"/>
              <a:t>2/10 of 160 =</a:t>
            </a:r>
          </a:p>
          <a:p>
            <a:r>
              <a:rPr lang="en-GB" sz="2800" dirty="0"/>
              <a:t>16 x 2 =</a:t>
            </a:r>
          </a:p>
          <a:p>
            <a:r>
              <a:rPr lang="en-GB" sz="2800" dirty="0"/>
              <a:t>32</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Q12B</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0.8 of a year group of 160 pupils took part in a school sports day. </a:t>
            </a:r>
          </a:p>
          <a:p>
            <a:r>
              <a:rPr lang="en-GB" dirty="0"/>
              <a:t> </a:t>
            </a:r>
          </a:p>
          <a:p>
            <a:r>
              <a:rPr lang="en-GB" dirty="0"/>
              <a:t>How many pupils did not take part? </a:t>
            </a:r>
          </a:p>
        </p:txBody>
      </p:sp>
      <p:sp>
        <p:nvSpPr>
          <p:cNvPr id="2" name="TextBox 1"/>
          <p:cNvSpPr txBox="1"/>
          <p:nvPr/>
        </p:nvSpPr>
        <p:spPr>
          <a:xfrm>
            <a:off x="10027920" y="226088"/>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32</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56548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1384995"/>
          </a:xfrm>
          <a:prstGeom prst="rect">
            <a:avLst/>
          </a:prstGeom>
          <a:noFill/>
        </p:spPr>
        <p:txBody>
          <a:bodyPr wrap="square" rtlCol="0">
            <a:spAutoFit/>
          </a:bodyPr>
          <a:lstStyle/>
          <a:p>
            <a:r>
              <a:rPr lang="en-GB" sz="2800" dirty="0"/>
              <a:t>2.55 x 4 =</a:t>
            </a:r>
          </a:p>
          <a:p>
            <a:r>
              <a:rPr lang="en-GB" sz="2800" dirty="0"/>
              <a:t>10.2 km =</a:t>
            </a:r>
          </a:p>
          <a:p>
            <a:r>
              <a:rPr lang="en-GB" sz="2800" dirty="0"/>
              <a:t>10200 m</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Q9B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teacher plans a cross-country competition.  The course is 2.55 kilometres long. Pupils do 4 laps of the course. </a:t>
            </a:r>
          </a:p>
          <a:p>
            <a:r>
              <a:rPr lang="en-GB" dirty="0"/>
              <a:t> </a:t>
            </a:r>
          </a:p>
          <a:p>
            <a:r>
              <a:rPr lang="en-GB" dirty="0"/>
              <a:t>What is the total distance run by each pupil in metres?</a:t>
            </a:r>
          </a:p>
        </p:txBody>
      </p:sp>
      <p:sp>
        <p:nvSpPr>
          <p:cNvPr id="2" name="TextBox 1"/>
          <p:cNvSpPr txBox="1"/>
          <p:nvPr/>
        </p:nvSpPr>
        <p:spPr>
          <a:xfrm>
            <a:off x="9969635" y="205991"/>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10200 m</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10240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815882"/>
          </a:xfrm>
          <a:prstGeom prst="rect">
            <a:avLst/>
          </a:prstGeom>
          <a:noFill/>
        </p:spPr>
        <p:txBody>
          <a:bodyPr wrap="square" rtlCol="0">
            <a:spAutoFit/>
          </a:bodyPr>
          <a:lstStyle/>
          <a:p>
            <a:r>
              <a:rPr lang="en-GB" sz="2800" dirty="0"/>
              <a:t>Girls = 56 – 40 = 16</a:t>
            </a:r>
          </a:p>
          <a:p>
            <a:r>
              <a:rPr lang="en-GB" sz="2800" dirty="0"/>
              <a:t>16/56 =</a:t>
            </a:r>
          </a:p>
          <a:p>
            <a:r>
              <a:rPr lang="en-GB" sz="2800" dirty="0"/>
              <a:t> (</a:t>
            </a:r>
            <a:r>
              <a:rPr lang="en-GB" altLang="en-US" sz="2800" dirty="0">
                <a:cs typeface="Times New Roman" panose="02020603050405020304" pitchFamily="18" charset="0"/>
                <a:sym typeface="Symbol" panose="05050102010706020507" pitchFamily="18" charset="2"/>
              </a:rPr>
              <a:t> </a:t>
            </a:r>
            <a:r>
              <a:rPr lang="en-GB" sz="2800" dirty="0"/>
              <a:t>8)</a:t>
            </a:r>
          </a:p>
          <a:p>
            <a:r>
              <a:rPr lang="en-GB" sz="2800" dirty="0"/>
              <a:t>= 2/7 </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Q8B</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In a year group of 56 pupils, 40 were boys. </a:t>
            </a:r>
          </a:p>
          <a:p>
            <a:r>
              <a:rPr lang="en-GB" dirty="0"/>
              <a:t> </a:t>
            </a:r>
          </a:p>
          <a:p>
            <a:r>
              <a:rPr lang="en-GB" dirty="0"/>
              <a:t>What fraction of the year group was girls? Give your answer in its lowest terms</a:t>
            </a:r>
          </a:p>
        </p:txBody>
      </p:sp>
      <p:sp>
        <p:nvSpPr>
          <p:cNvPr id="2" name="TextBox 1"/>
          <p:cNvSpPr txBox="1"/>
          <p:nvPr/>
        </p:nvSpPr>
        <p:spPr>
          <a:xfrm>
            <a:off x="9807210"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2/7</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89774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523220"/>
          </a:xfrm>
          <a:prstGeom prst="rect">
            <a:avLst/>
          </a:prstGeom>
          <a:noFill/>
        </p:spPr>
        <p:txBody>
          <a:bodyPr wrap="square" rtlCol="0">
            <a:spAutoFit/>
          </a:bodyPr>
          <a:lstStyle/>
          <a:p>
            <a:r>
              <a:rPr lang="en-GB" sz="2800" dirty="0"/>
              <a:t>0.28</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Q7B</a:t>
            </a:r>
          </a:p>
        </p:txBody>
      </p:sp>
      <p:sp>
        <p:nvSpPr>
          <p:cNvPr id="5" name="TextBox 4"/>
          <p:cNvSpPr txBox="1"/>
          <p:nvPr/>
        </p:nvSpPr>
        <p:spPr>
          <a:xfrm>
            <a:off x="1114425" y="1069976"/>
            <a:ext cx="10287000" cy="369332"/>
          </a:xfrm>
          <a:prstGeom prst="rect">
            <a:avLst/>
          </a:prstGeom>
          <a:noFill/>
        </p:spPr>
        <p:txBody>
          <a:bodyPr wrap="square" rtlCol="0">
            <a:spAutoFit/>
          </a:bodyPr>
          <a:lstStyle/>
          <a:p>
            <a:r>
              <a:rPr lang="en-GB" dirty="0"/>
              <a:t>What is 28 per cent as a decimal? </a:t>
            </a:r>
          </a:p>
        </p:txBody>
      </p:sp>
      <p:sp>
        <p:nvSpPr>
          <p:cNvPr id="2" name="TextBox 1"/>
          <p:cNvSpPr txBox="1"/>
          <p:nvPr/>
        </p:nvSpPr>
        <p:spPr>
          <a:xfrm>
            <a:off x="9547190" y="277444"/>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0.28</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63729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954107"/>
          </a:xfrm>
          <a:prstGeom prst="rect">
            <a:avLst/>
          </a:prstGeom>
          <a:noFill/>
        </p:spPr>
        <p:txBody>
          <a:bodyPr wrap="square" rtlCol="0">
            <a:spAutoFit/>
          </a:bodyPr>
          <a:lstStyle/>
          <a:p>
            <a:r>
              <a:rPr lang="en-GB" sz="2800" dirty="0"/>
              <a:t>27 x £3.20 =</a:t>
            </a:r>
          </a:p>
          <a:p>
            <a:r>
              <a:rPr lang="en-GB" sz="2800" dirty="0"/>
              <a:t>£86.40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Q6B</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A school sold copies of the class photograph to 27 pupils in the class for £3.20 each. </a:t>
            </a:r>
          </a:p>
          <a:p>
            <a:r>
              <a:rPr lang="en-GB" dirty="0"/>
              <a:t> </a:t>
            </a:r>
          </a:p>
          <a:p>
            <a:r>
              <a:rPr lang="en-GB" dirty="0"/>
              <a:t>What was the total amount raised from the sales of the photograph?</a:t>
            </a:r>
          </a:p>
        </p:txBody>
      </p:sp>
      <p:sp>
        <p:nvSpPr>
          <p:cNvPr id="2" name="TextBox 1"/>
          <p:cNvSpPr txBox="1"/>
          <p:nvPr/>
        </p:nvSpPr>
        <p:spPr>
          <a:xfrm>
            <a:off x="9772860" y="226088"/>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£86.40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73131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70 x £2.50 = £175</a:t>
            </a:r>
          </a:p>
          <a:p>
            <a:r>
              <a:rPr lang="en-GB" sz="2800" dirty="0"/>
              <a:t>175 – 120 =</a:t>
            </a:r>
          </a:p>
          <a:p>
            <a:r>
              <a:rPr lang="en-GB" sz="2800" dirty="0"/>
              <a:t>£55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Q5B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primary school concert cost £120 for promotion, costumes and refreshments. The parents attending each paid a £2.50 entrance fee. Seventy parents attended. </a:t>
            </a:r>
          </a:p>
          <a:p>
            <a:r>
              <a:rPr lang="en-GB" dirty="0"/>
              <a:t> </a:t>
            </a:r>
          </a:p>
          <a:p>
            <a:r>
              <a:rPr lang="en-GB" dirty="0"/>
              <a:t>How much money was left for the school funds?  Give your answer in pounds. </a:t>
            </a:r>
          </a:p>
        </p:txBody>
      </p:sp>
      <p:sp>
        <p:nvSpPr>
          <p:cNvPr id="2" name="TextBox 1"/>
          <p:cNvSpPr txBox="1"/>
          <p:nvPr/>
        </p:nvSpPr>
        <p:spPr>
          <a:xfrm>
            <a:off x="9762811"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97849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3 x 5 h 10 = 15 h  30 m</a:t>
            </a:r>
          </a:p>
          <a:p>
            <a:r>
              <a:rPr lang="en-GB" sz="2800" dirty="0"/>
              <a:t>2 x 6 h 30 = 13  h  </a:t>
            </a:r>
          </a:p>
          <a:p>
            <a:r>
              <a:rPr lang="en-GB" sz="2800" dirty="0"/>
              <a:t>Total = 28 hours 30 min</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4B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The school library is open for  5 hours 10 minutes per day on Monday, Wednesday and Friday, and for  6 hours 30 minutes per day on Tuesday and Thursday. </a:t>
            </a:r>
          </a:p>
          <a:p>
            <a:r>
              <a:rPr lang="en-GB" dirty="0"/>
              <a:t> </a:t>
            </a:r>
          </a:p>
          <a:p>
            <a:r>
              <a:rPr lang="en-GB" dirty="0"/>
              <a:t>What is the total time the library is open during the school week? </a:t>
            </a:r>
          </a:p>
        </p:txBody>
      </p:sp>
      <p:sp>
        <p:nvSpPr>
          <p:cNvPr id="2" name="TextBox 1"/>
          <p:cNvSpPr txBox="1"/>
          <p:nvPr/>
        </p:nvSpPr>
        <p:spPr>
          <a:xfrm>
            <a:off x="10194681" y="21604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28 h 30 m</a:t>
            </a:r>
            <a:endParaRPr lang="en-GB" sz="1600"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56372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954107"/>
          </a:xfrm>
          <a:prstGeom prst="rect">
            <a:avLst/>
          </a:prstGeom>
          <a:noFill/>
        </p:spPr>
        <p:txBody>
          <a:bodyPr wrap="square" rtlCol="0">
            <a:spAutoFit/>
          </a:bodyPr>
          <a:lstStyle/>
          <a:p>
            <a:r>
              <a:rPr lang="en-GB" sz="2800" dirty="0"/>
              <a:t>25% = 1/4</a:t>
            </a:r>
          </a:p>
          <a:p>
            <a:r>
              <a:rPr lang="en-GB" sz="2800" dirty="0"/>
              <a:t> ¼ of 80 = 20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3B</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A test is marked out of 80. Pupils need 25 per cent to achieve grade D or better. </a:t>
            </a:r>
          </a:p>
          <a:p>
            <a:r>
              <a:rPr lang="en-GB" dirty="0"/>
              <a:t> </a:t>
            </a:r>
          </a:p>
          <a:p>
            <a:r>
              <a:rPr lang="en-GB" dirty="0"/>
              <a:t>How many marks is this? </a:t>
            </a:r>
          </a:p>
        </p:txBody>
      </p:sp>
      <p:sp>
        <p:nvSpPr>
          <p:cNvPr id="2" name="TextBox 1"/>
          <p:cNvSpPr txBox="1"/>
          <p:nvPr/>
        </p:nvSpPr>
        <p:spPr>
          <a:xfrm>
            <a:off x="10027920"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3286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3108543"/>
          </a:xfrm>
          <a:prstGeom prst="rect">
            <a:avLst/>
          </a:prstGeom>
          <a:noFill/>
        </p:spPr>
        <p:txBody>
          <a:bodyPr wrap="square" rtlCol="0">
            <a:spAutoFit/>
          </a:bodyPr>
          <a:lstStyle/>
          <a:p>
            <a:r>
              <a:rPr lang="en-GB" sz="2800" dirty="0"/>
              <a:t>160 </a:t>
            </a:r>
            <a:r>
              <a:rPr lang="en-GB" altLang="en-US" sz="2800" dirty="0">
                <a:cs typeface="Times New Roman" panose="02020603050405020304" pitchFamily="18" charset="0"/>
                <a:sym typeface="Symbol" panose="05050102010706020507" pitchFamily="18" charset="2"/>
              </a:rPr>
              <a:t>x </a:t>
            </a:r>
            <a:r>
              <a:rPr lang="en-GB" sz="2800" dirty="0"/>
              <a:t>2 =</a:t>
            </a:r>
          </a:p>
          <a:p>
            <a:r>
              <a:rPr lang="en-GB" sz="2800" dirty="0"/>
              <a:t> 320 </a:t>
            </a:r>
          </a:p>
          <a:p>
            <a:r>
              <a:rPr lang="en-GB" sz="2800" dirty="0"/>
              <a:t>320 </a:t>
            </a:r>
            <a:r>
              <a:rPr lang="en-GB" altLang="en-US" sz="2800" dirty="0">
                <a:cs typeface="Times New Roman" panose="02020603050405020304" pitchFamily="18" charset="0"/>
                <a:sym typeface="Symbol" panose="05050102010706020507" pitchFamily="18" charset="2"/>
              </a:rPr>
              <a:t></a:t>
            </a:r>
            <a:r>
              <a:rPr lang="en-GB" sz="2800" dirty="0"/>
              <a:t> 80 =</a:t>
            </a:r>
          </a:p>
          <a:p>
            <a:r>
              <a:rPr lang="en-GB" sz="2800" dirty="0"/>
              <a:t>32 </a:t>
            </a:r>
            <a:r>
              <a:rPr lang="en-GB" altLang="en-US" sz="2800" dirty="0">
                <a:cs typeface="Times New Roman" panose="02020603050405020304" pitchFamily="18" charset="0"/>
                <a:sym typeface="Symbol" panose="05050102010706020507" pitchFamily="18" charset="2"/>
              </a:rPr>
              <a:t> </a:t>
            </a:r>
            <a:r>
              <a:rPr lang="en-GB" sz="2800" dirty="0"/>
              <a:t>8 =</a:t>
            </a:r>
          </a:p>
          <a:p>
            <a:r>
              <a:rPr lang="en-GB" sz="2800" dirty="0"/>
              <a:t>4</a:t>
            </a:r>
          </a:p>
          <a:p>
            <a:r>
              <a:rPr lang="en-GB" sz="2800" dirty="0"/>
              <a:t>4 </a:t>
            </a:r>
            <a:r>
              <a:rPr lang="en-GB" altLang="en-US" sz="2800" dirty="0">
                <a:cs typeface="Times New Roman" panose="02020603050405020304" pitchFamily="18" charset="0"/>
                <a:sym typeface="Symbol" panose="05050102010706020507" pitchFamily="18" charset="2"/>
              </a:rPr>
              <a:t>+</a:t>
            </a:r>
            <a:r>
              <a:rPr lang="en-GB" sz="2800" dirty="0"/>
              <a:t> 2.50 =</a:t>
            </a:r>
          </a:p>
          <a:p>
            <a:r>
              <a:rPr lang="en-GB" sz="2800" dirty="0"/>
              <a:t>£6.50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2B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Eighty pupils travelled to a football match on two coaches.  Each coach cost £160 to hire.  The match fee was £2.50 per pupil. </a:t>
            </a:r>
          </a:p>
          <a:p>
            <a:r>
              <a:rPr lang="en-GB" dirty="0"/>
              <a:t> </a:t>
            </a:r>
          </a:p>
          <a:p>
            <a:r>
              <a:rPr lang="en-GB" dirty="0"/>
              <a:t>How much did each pupil have to pay to meet the total cost?</a:t>
            </a:r>
          </a:p>
        </p:txBody>
      </p:sp>
      <p:sp>
        <p:nvSpPr>
          <p:cNvPr id="2" name="TextBox 1"/>
          <p:cNvSpPr txBox="1"/>
          <p:nvPr/>
        </p:nvSpPr>
        <p:spPr>
          <a:xfrm>
            <a:off x="10027920"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£6.50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95043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954107"/>
          </a:xfrm>
          <a:prstGeom prst="rect">
            <a:avLst/>
          </a:prstGeom>
          <a:noFill/>
        </p:spPr>
        <p:txBody>
          <a:bodyPr wrap="square" rtlCol="0">
            <a:spAutoFit/>
          </a:bodyPr>
          <a:lstStyle/>
          <a:p>
            <a:r>
              <a:rPr lang="en-GB" sz="2800" dirty="0"/>
              <a:t>80 </a:t>
            </a:r>
            <a:r>
              <a:rPr lang="en-GB" altLang="en-US" sz="2800" dirty="0">
                <a:cs typeface="Times New Roman" panose="02020603050405020304" pitchFamily="18" charset="0"/>
                <a:sym typeface="Symbol" panose="05050102010706020507" pitchFamily="18" charset="2"/>
              </a:rPr>
              <a:t>x </a:t>
            </a:r>
            <a:r>
              <a:rPr lang="en-GB" sz="2800" dirty="0"/>
              <a:t>1.08 =</a:t>
            </a:r>
          </a:p>
          <a:p>
            <a:r>
              <a:rPr lang="en-GB" sz="2800" dirty="0"/>
              <a:t> Euros 86.40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1B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During a school trip to Spain, each pupil was allowed to  exchange £80 into euros for spending money.  The exchange rate was €1.08 to the pound. </a:t>
            </a:r>
          </a:p>
          <a:p>
            <a:r>
              <a:rPr lang="en-GB" dirty="0"/>
              <a:t> </a:t>
            </a:r>
          </a:p>
          <a:p>
            <a:r>
              <a:rPr lang="en-GB" dirty="0"/>
              <a:t>How many euros did each pupil receive? </a:t>
            </a:r>
          </a:p>
        </p:txBody>
      </p:sp>
      <p:sp>
        <p:nvSpPr>
          <p:cNvPr id="2" name="TextBox 1"/>
          <p:cNvSpPr txBox="1"/>
          <p:nvPr/>
        </p:nvSpPr>
        <p:spPr>
          <a:xfrm>
            <a:off x="9910992"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86.40 Euros</a:t>
            </a:r>
            <a:endParaRPr lang="en-GB" sz="1400"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38567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255 mins</a:t>
            </a:r>
          </a:p>
          <a:p>
            <a:r>
              <a:rPr lang="en-GB" sz="2800" dirty="0"/>
              <a:t>255 </a:t>
            </a:r>
            <a:r>
              <a:rPr lang="en-GB" altLang="en-US" sz="2800" dirty="0">
                <a:cs typeface="Times New Roman" panose="02020603050405020304" pitchFamily="18" charset="0"/>
                <a:sym typeface="Symbol" panose="05050102010706020507" pitchFamily="18" charset="2"/>
              </a:rPr>
              <a:t></a:t>
            </a:r>
            <a:r>
              <a:rPr lang="en-GB" sz="2800" dirty="0"/>
              <a:t> 5 =</a:t>
            </a:r>
          </a:p>
          <a:p>
            <a:r>
              <a:rPr lang="en-GB" sz="2800" dirty="0"/>
              <a:t>51 mins</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Q12</a:t>
            </a:r>
            <a:r>
              <a:rPr lang="en-GB" b="1" dirty="0"/>
              <a:t>B</a:t>
            </a:r>
            <a:endParaRPr lang="en-GB" dirty="0"/>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A school's policy for Key Stage 3 was to set four and a quarter hours of homework per week. </a:t>
            </a:r>
          </a:p>
          <a:p>
            <a:r>
              <a:rPr lang="en-GB" dirty="0"/>
              <a:t> </a:t>
            </a:r>
          </a:p>
          <a:p>
            <a:r>
              <a:rPr lang="en-GB" dirty="0"/>
              <a:t>What was the mean number of minutes to be spent on homework  per weekday evening?</a:t>
            </a:r>
          </a:p>
        </p:txBody>
      </p:sp>
      <p:sp>
        <p:nvSpPr>
          <p:cNvPr id="6" name="TextBox 5"/>
          <p:cNvSpPr txBox="1"/>
          <p:nvPr/>
        </p:nvSpPr>
        <p:spPr>
          <a:xfrm>
            <a:off x="10118690" y="22860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51 mins</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09362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2246769"/>
          </a:xfrm>
          <a:prstGeom prst="rect">
            <a:avLst/>
          </a:prstGeom>
          <a:noFill/>
        </p:spPr>
        <p:txBody>
          <a:bodyPr wrap="square" rtlCol="0">
            <a:spAutoFit/>
          </a:bodyPr>
          <a:lstStyle/>
          <a:p>
            <a:r>
              <a:rPr lang="en-GB" sz="2800" dirty="0"/>
              <a:t>3/7 of 14</a:t>
            </a:r>
          </a:p>
          <a:p>
            <a:r>
              <a:rPr lang="en-GB" sz="2800" dirty="0"/>
              <a:t>2 </a:t>
            </a:r>
            <a:r>
              <a:rPr lang="en-GB" altLang="en-US" sz="2800" dirty="0">
                <a:cs typeface="Times New Roman" panose="02020603050405020304" pitchFamily="18" charset="0"/>
                <a:sym typeface="Symbol" panose="05050102010706020507" pitchFamily="18" charset="2"/>
              </a:rPr>
              <a:t>x</a:t>
            </a:r>
            <a:r>
              <a:rPr lang="en-GB" sz="2800" dirty="0"/>
              <a:t> 3 =</a:t>
            </a:r>
          </a:p>
          <a:p>
            <a:r>
              <a:rPr lang="en-GB" sz="2800" dirty="0"/>
              <a:t>£6 each</a:t>
            </a:r>
          </a:p>
          <a:p>
            <a:r>
              <a:rPr lang="en-GB" sz="2800" dirty="0"/>
              <a:t>So total = 6 x 15</a:t>
            </a:r>
          </a:p>
          <a:p>
            <a:r>
              <a:rPr lang="en-GB" sz="2800" dirty="0"/>
              <a:t>= £90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Q11B</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school trip was planned at a total cost of £14 per pupil.  The coach cost three-sevenths of the total. </a:t>
            </a:r>
          </a:p>
          <a:p>
            <a:r>
              <a:rPr lang="en-GB" dirty="0"/>
              <a:t> </a:t>
            </a:r>
          </a:p>
          <a:p>
            <a:r>
              <a:rPr lang="en-GB" dirty="0"/>
              <a:t>If fifteen pupils were going, then what was the cost of the coach? </a:t>
            </a:r>
          </a:p>
        </p:txBody>
      </p:sp>
      <p:sp>
        <p:nvSpPr>
          <p:cNvPr id="6" name="TextBox 5"/>
          <p:cNvSpPr txBox="1"/>
          <p:nvPr/>
        </p:nvSpPr>
        <p:spPr>
          <a:xfrm>
            <a:off x="10054611" y="22860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£90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3731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815882"/>
          </a:xfrm>
          <a:prstGeom prst="rect">
            <a:avLst/>
          </a:prstGeom>
          <a:noFill/>
        </p:spPr>
        <p:txBody>
          <a:bodyPr wrap="square" rtlCol="0">
            <a:spAutoFit/>
          </a:bodyPr>
          <a:lstStyle/>
          <a:p>
            <a:r>
              <a:rPr lang="en-GB" sz="2800" dirty="0"/>
              <a:t>72 / 144 =</a:t>
            </a:r>
          </a:p>
          <a:p>
            <a:r>
              <a:rPr lang="en-GB" sz="2800" dirty="0"/>
              <a:t>6/ 12 =</a:t>
            </a:r>
          </a:p>
          <a:p>
            <a:r>
              <a:rPr lang="en-GB" sz="2800" dirty="0"/>
              <a:t>1 / 2</a:t>
            </a:r>
          </a:p>
          <a:p>
            <a:r>
              <a:rPr lang="en-GB" sz="2800" dirty="0"/>
              <a:t>50%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Q10B</a:t>
            </a:r>
          </a:p>
        </p:txBody>
      </p:sp>
      <p:sp>
        <p:nvSpPr>
          <p:cNvPr id="5" name="TextBox 4"/>
          <p:cNvSpPr txBox="1"/>
          <p:nvPr/>
        </p:nvSpPr>
        <p:spPr>
          <a:xfrm>
            <a:off x="981075" y="1069976"/>
            <a:ext cx="10287000" cy="923330"/>
          </a:xfrm>
          <a:prstGeom prst="rect">
            <a:avLst/>
          </a:prstGeom>
          <a:noFill/>
        </p:spPr>
        <p:txBody>
          <a:bodyPr wrap="square" rtlCol="0">
            <a:spAutoFit/>
          </a:bodyPr>
          <a:lstStyle/>
          <a:p>
            <a:r>
              <a:rPr lang="en-GB" dirty="0"/>
              <a:t>A pupil achieved 72 marks out of a possible 144 in a test. </a:t>
            </a:r>
          </a:p>
          <a:p>
            <a:r>
              <a:rPr lang="en-GB" dirty="0"/>
              <a:t> </a:t>
            </a:r>
          </a:p>
          <a:p>
            <a:r>
              <a:rPr lang="en-GB" dirty="0"/>
              <a:t>What percentage mark did the pupil achieve for the test?</a:t>
            </a:r>
          </a:p>
        </p:txBody>
      </p:sp>
      <p:sp>
        <p:nvSpPr>
          <p:cNvPr id="6" name="TextBox 5"/>
          <p:cNvSpPr txBox="1"/>
          <p:nvPr/>
        </p:nvSpPr>
        <p:spPr>
          <a:xfrm>
            <a:off x="9860906" y="226088"/>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43234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220 / 1.1</a:t>
            </a:r>
          </a:p>
          <a:p>
            <a:r>
              <a:rPr lang="en-GB" sz="2800" dirty="0"/>
              <a:t>= 2200  / 11</a:t>
            </a:r>
          </a:p>
          <a:p>
            <a:r>
              <a:rPr lang="en-GB" sz="2800" dirty="0"/>
              <a:t>= £200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Q9B</a:t>
            </a:r>
          </a:p>
        </p:txBody>
      </p:sp>
      <p:sp>
        <p:nvSpPr>
          <p:cNvPr id="5" name="TextBox 4"/>
          <p:cNvSpPr txBox="1"/>
          <p:nvPr/>
        </p:nvSpPr>
        <p:spPr>
          <a:xfrm>
            <a:off x="981075" y="1069976"/>
            <a:ext cx="10287000" cy="1477328"/>
          </a:xfrm>
          <a:prstGeom prst="rect">
            <a:avLst/>
          </a:prstGeom>
          <a:noFill/>
        </p:spPr>
        <p:txBody>
          <a:bodyPr wrap="square" rtlCol="0">
            <a:spAutoFit/>
          </a:bodyPr>
          <a:lstStyle/>
          <a:p>
            <a:r>
              <a:rPr lang="en-GB" dirty="0"/>
              <a:t>A teacher took a group of pupils to an show whilst visiting Germany.  The total entrance cost for the group was 220 euros. </a:t>
            </a:r>
          </a:p>
          <a:p>
            <a:r>
              <a:rPr lang="en-GB" dirty="0"/>
              <a:t> </a:t>
            </a:r>
          </a:p>
          <a:p>
            <a:r>
              <a:rPr lang="en-GB" dirty="0"/>
              <a:t>Taking 1.1 euros as equal to one pound, what was the total entrance cost,  in pounds, for the group of pupils?</a:t>
            </a:r>
          </a:p>
        </p:txBody>
      </p:sp>
      <p:sp>
        <p:nvSpPr>
          <p:cNvPr id="6" name="TextBox 5"/>
          <p:cNvSpPr txBox="1"/>
          <p:nvPr/>
        </p:nvSpPr>
        <p:spPr>
          <a:xfrm>
            <a:off x="9860906" y="343992"/>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£200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76165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4 / 32</a:t>
            </a:r>
          </a:p>
          <a:p>
            <a:r>
              <a:rPr lang="en-GB" sz="2800" dirty="0"/>
              <a:t>=1 / 8</a:t>
            </a:r>
          </a:p>
          <a:p>
            <a:r>
              <a:rPr lang="en-GB" sz="2800" dirty="0"/>
              <a:t>Do not need = 7/8</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Q8B</a:t>
            </a:r>
          </a:p>
        </p:txBody>
      </p:sp>
      <p:sp>
        <p:nvSpPr>
          <p:cNvPr id="5" name="TextBox 4"/>
          <p:cNvSpPr txBox="1"/>
          <p:nvPr/>
        </p:nvSpPr>
        <p:spPr>
          <a:xfrm>
            <a:off x="723900" y="1009650"/>
            <a:ext cx="10287000" cy="923330"/>
          </a:xfrm>
          <a:prstGeom prst="rect">
            <a:avLst/>
          </a:prstGeom>
          <a:noFill/>
        </p:spPr>
        <p:txBody>
          <a:bodyPr wrap="square" rtlCol="0">
            <a:spAutoFit/>
          </a:bodyPr>
          <a:lstStyle/>
          <a:p>
            <a:r>
              <a:rPr lang="en-GB" dirty="0"/>
              <a:t>In a class of 32 pupils, four need additional support. </a:t>
            </a:r>
          </a:p>
          <a:p>
            <a:r>
              <a:rPr lang="en-GB" dirty="0"/>
              <a:t> </a:t>
            </a:r>
          </a:p>
          <a:p>
            <a:r>
              <a:rPr lang="en-GB" dirty="0"/>
              <a:t>What fraction of the class do not need additional support? Give your answer in its lowest terms</a:t>
            </a:r>
          </a:p>
        </p:txBody>
      </p:sp>
      <p:sp>
        <p:nvSpPr>
          <p:cNvPr id="6" name="TextBox 5"/>
          <p:cNvSpPr txBox="1"/>
          <p:nvPr/>
        </p:nvSpPr>
        <p:spPr>
          <a:xfrm>
            <a:off x="9969635" y="226088"/>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7/8</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55741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2483159"/>
            <a:ext cx="5610687" cy="1384995"/>
          </a:xfrm>
          <a:prstGeom prst="rect">
            <a:avLst/>
          </a:prstGeom>
          <a:noFill/>
        </p:spPr>
        <p:txBody>
          <a:bodyPr wrap="square" rtlCol="0">
            <a:spAutoFit/>
          </a:bodyPr>
          <a:lstStyle/>
          <a:p>
            <a:r>
              <a:rPr lang="en-GB" sz="2800" dirty="0"/>
              <a:t>742 / 0.2</a:t>
            </a:r>
          </a:p>
          <a:p>
            <a:r>
              <a:rPr lang="en-GB" sz="2800" dirty="0"/>
              <a:t>=7420 / 2</a:t>
            </a:r>
          </a:p>
          <a:p>
            <a:r>
              <a:rPr lang="en-GB" sz="2800" dirty="0"/>
              <a:t>=3710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Q7B</a:t>
            </a:r>
          </a:p>
        </p:txBody>
      </p:sp>
      <p:sp>
        <p:nvSpPr>
          <p:cNvPr id="5" name="TextBox 4"/>
          <p:cNvSpPr txBox="1"/>
          <p:nvPr/>
        </p:nvSpPr>
        <p:spPr>
          <a:xfrm>
            <a:off x="723900" y="1009650"/>
            <a:ext cx="10287000" cy="369332"/>
          </a:xfrm>
          <a:prstGeom prst="rect">
            <a:avLst/>
          </a:prstGeom>
          <a:noFill/>
        </p:spPr>
        <p:txBody>
          <a:bodyPr wrap="square" rtlCol="0">
            <a:spAutoFit/>
          </a:bodyPr>
          <a:lstStyle/>
          <a:p>
            <a:r>
              <a:rPr lang="en-GB" dirty="0"/>
              <a:t>What is seven hundred and forty-two divided by zero point two? </a:t>
            </a:r>
          </a:p>
        </p:txBody>
      </p:sp>
      <p:sp>
        <p:nvSpPr>
          <p:cNvPr id="6" name="TextBox 5"/>
          <p:cNvSpPr txBox="1"/>
          <p:nvPr/>
        </p:nvSpPr>
        <p:spPr>
          <a:xfrm>
            <a:off x="10118690" y="21604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3710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92717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6/25</a:t>
            </a:r>
          </a:p>
          <a:p>
            <a:r>
              <a:rPr lang="en-GB" sz="2800" dirty="0"/>
              <a:t>24/100</a:t>
            </a:r>
          </a:p>
          <a:p>
            <a:r>
              <a:rPr lang="en-GB" sz="2800" dirty="0"/>
              <a:t>24%</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Q6B</a:t>
            </a:r>
          </a:p>
        </p:txBody>
      </p:sp>
      <p:sp>
        <p:nvSpPr>
          <p:cNvPr id="5" name="TextBox 4"/>
          <p:cNvSpPr txBox="1"/>
          <p:nvPr/>
        </p:nvSpPr>
        <p:spPr>
          <a:xfrm>
            <a:off x="723900" y="1009650"/>
            <a:ext cx="10287000" cy="923330"/>
          </a:xfrm>
          <a:prstGeom prst="rect">
            <a:avLst/>
          </a:prstGeom>
          <a:noFill/>
        </p:spPr>
        <p:txBody>
          <a:bodyPr wrap="square" rtlCol="0">
            <a:spAutoFit/>
          </a:bodyPr>
          <a:lstStyle/>
          <a:p>
            <a:r>
              <a:rPr lang="en-GB" dirty="0"/>
              <a:t>Six out of 25 pupils scored full marks in a test. </a:t>
            </a:r>
          </a:p>
          <a:p>
            <a:r>
              <a:rPr lang="en-GB" dirty="0"/>
              <a:t> </a:t>
            </a:r>
          </a:p>
          <a:p>
            <a:r>
              <a:rPr lang="en-GB" dirty="0"/>
              <a:t>What percentage of pupils scored full marks? </a:t>
            </a:r>
          </a:p>
        </p:txBody>
      </p:sp>
      <p:sp>
        <p:nvSpPr>
          <p:cNvPr id="6" name="TextBox 5"/>
          <p:cNvSpPr txBox="1"/>
          <p:nvPr/>
        </p:nvSpPr>
        <p:spPr>
          <a:xfrm>
            <a:off x="10214987" y="22860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24%</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59203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2874" y="3426781"/>
            <a:ext cx="5610687" cy="1815882"/>
          </a:xfrm>
          <a:prstGeom prst="rect">
            <a:avLst/>
          </a:prstGeom>
          <a:noFill/>
        </p:spPr>
        <p:txBody>
          <a:bodyPr wrap="square" rtlCol="0">
            <a:spAutoFit/>
          </a:bodyPr>
          <a:lstStyle/>
          <a:p>
            <a:r>
              <a:rPr lang="en-GB" sz="2800" dirty="0"/>
              <a:t>09:15 +35 = 09:50</a:t>
            </a:r>
          </a:p>
          <a:p>
            <a:r>
              <a:rPr lang="en-GB" sz="2800" dirty="0"/>
              <a:t>09:50 + 35 = 10:25</a:t>
            </a:r>
          </a:p>
          <a:p>
            <a:r>
              <a:rPr lang="en-GB" sz="2800" dirty="0"/>
              <a:t>10:25 + 35 = 11:00</a:t>
            </a:r>
          </a:p>
          <a:p>
            <a:r>
              <a:rPr lang="en-GB" sz="2800" dirty="0"/>
              <a:t>2 x 15 = 30 = 11.30 am</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Q5B</a:t>
            </a:r>
          </a:p>
        </p:txBody>
      </p:sp>
      <p:sp>
        <p:nvSpPr>
          <p:cNvPr id="5" name="TextBox 4"/>
          <p:cNvSpPr txBox="1"/>
          <p:nvPr/>
        </p:nvSpPr>
        <p:spPr>
          <a:xfrm>
            <a:off x="723900" y="1009650"/>
            <a:ext cx="10287000" cy="1200329"/>
          </a:xfrm>
          <a:prstGeom prst="rect">
            <a:avLst/>
          </a:prstGeom>
          <a:noFill/>
        </p:spPr>
        <p:txBody>
          <a:bodyPr wrap="square" rtlCol="0">
            <a:spAutoFit/>
          </a:bodyPr>
          <a:lstStyle/>
          <a:p>
            <a:r>
              <a:rPr lang="en-GB" dirty="0"/>
              <a:t>The morning session in a school began at 09:15. There were three lessons of 35 minutes each and two breaks of 15 minutes. </a:t>
            </a:r>
          </a:p>
          <a:p>
            <a:r>
              <a:rPr lang="en-GB" dirty="0"/>
              <a:t> </a:t>
            </a:r>
          </a:p>
          <a:p>
            <a:r>
              <a:rPr lang="en-GB" dirty="0"/>
              <a:t>At what time did the morning session end?  Give your answer using the 12-hour clock.</a:t>
            </a:r>
          </a:p>
        </p:txBody>
      </p:sp>
      <p:sp>
        <p:nvSpPr>
          <p:cNvPr id="6" name="TextBox 5"/>
          <p:cNvSpPr txBox="1"/>
          <p:nvPr/>
        </p:nvSpPr>
        <p:spPr>
          <a:xfrm>
            <a:off x="9969635" y="267378"/>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11:30 am</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04710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2874" y="3426781"/>
            <a:ext cx="5610687" cy="1384995"/>
          </a:xfrm>
          <a:prstGeom prst="rect">
            <a:avLst/>
          </a:prstGeom>
          <a:noFill/>
        </p:spPr>
        <p:txBody>
          <a:bodyPr wrap="square" rtlCol="0">
            <a:spAutoFit/>
          </a:bodyPr>
          <a:lstStyle/>
          <a:p>
            <a:r>
              <a:rPr lang="en-GB" sz="2800" dirty="0"/>
              <a:t>27 x 83 =</a:t>
            </a:r>
          </a:p>
          <a:p>
            <a:r>
              <a:rPr lang="en-GB" sz="2800" dirty="0"/>
              <a:t>2241</a:t>
            </a:r>
          </a:p>
          <a:p>
            <a:r>
              <a:rPr lang="en-GB" sz="2800" dirty="0"/>
              <a:t>= 3 bottles</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Q4B</a:t>
            </a:r>
          </a:p>
        </p:txBody>
      </p:sp>
      <p:sp>
        <p:nvSpPr>
          <p:cNvPr id="5" name="TextBox 4"/>
          <p:cNvSpPr txBox="1"/>
          <p:nvPr/>
        </p:nvSpPr>
        <p:spPr>
          <a:xfrm>
            <a:off x="723900" y="1009650"/>
            <a:ext cx="10287000" cy="1200329"/>
          </a:xfrm>
          <a:prstGeom prst="rect">
            <a:avLst/>
          </a:prstGeom>
          <a:noFill/>
        </p:spPr>
        <p:txBody>
          <a:bodyPr wrap="square" rtlCol="0">
            <a:spAutoFit/>
          </a:bodyPr>
          <a:lstStyle/>
          <a:p>
            <a:r>
              <a:rPr lang="en-GB" dirty="0"/>
              <a:t>For a science experiment a teacher needed 83 cubic centimetres of  vinegar for each pupil. There were 27 pupils in the class.  Vinegar comes in 1000 cubic centimetre bottles. </a:t>
            </a:r>
          </a:p>
          <a:p>
            <a:r>
              <a:rPr lang="en-GB" dirty="0"/>
              <a:t> </a:t>
            </a:r>
          </a:p>
          <a:p>
            <a:r>
              <a:rPr lang="en-GB" dirty="0"/>
              <a:t>How many bottles of vinegar were needed?</a:t>
            </a:r>
          </a:p>
        </p:txBody>
      </p:sp>
      <p:sp>
        <p:nvSpPr>
          <p:cNvPr id="6" name="TextBox 5"/>
          <p:cNvSpPr txBox="1"/>
          <p:nvPr/>
        </p:nvSpPr>
        <p:spPr>
          <a:xfrm>
            <a:off x="10027920" y="22860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72744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2874" y="3426781"/>
            <a:ext cx="5610687" cy="1815882"/>
          </a:xfrm>
          <a:prstGeom prst="rect">
            <a:avLst/>
          </a:prstGeom>
          <a:noFill/>
        </p:spPr>
        <p:txBody>
          <a:bodyPr wrap="square" rtlCol="0">
            <a:spAutoFit/>
          </a:bodyPr>
          <a:lstStyle/>
          <a:p>
            <a:r>
              <a:rPr lang="en-GB" sz="2800" dirty="0"/>
              <a:t>10% = 1.5</a:t>
            </a:r>
          </a:p>
          <a:p>
            <a:r>
              <a:rPr lang="en-GB" sz="2800" dirty="0"/>
              <a:t>30% = 4.5</a:t>
            </a:r>
          </a:p>
          <a:p>
            <a:r>
              <a:rPr lang="en-GB" sz="2800" dirty="0"/>
              <a:t>New length = 15 + 4.5</a:t>
            </a:r>
          </a:p>
          <a:p>
            <a:r>
              <a:rPr lang="en-GB" sz="2800" dirty="0"/>
              <a:t>= 19.5 cm</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Q3B</a:t>
            </a:r>
          </a:p>
        </p:txBody>
      </p:sp>
      <p:sp>
        <p:nvSpPr>
          <p:cNvPr id="5" name="TextBox 4"/>
          <p:cNvSpPr txBox="1"/>
          <p:nvPr/>
        </p:nvSpPr>
        <p:spPr>
          <a:xfrm>
            <a:off x="723900" y="1009650"/>
            <a:ext cx="10287000" cy="1200329"/>
          </a:xfrm>
          <a:prstGeom prst="rect">
            <a:avLst/>
          </a:prstGeom>
          <a:noFill/>
        </p:spPr>
        <p:txBody>
          <a:bodyPr wrap="square" rtlCol="0">
            <a:spAutoFit/>
          </a:bodyPr>
          <a:lstStyle/>
          <a:p>
            <a:r>
              <a:rPr lang="en-GB" dirty="0"/>
              <a:t>As part of the numeracy work in a lesson, pupils were asked to  stretch a spring to extend its length by thirty per cent.  The original length of the spring was 15 centimetres. </a:t>
            </a:r>
          </a:p>
          <a:p>
            <a:r>
              <a:rPr lang="en-GB" dirty="0"/>
              <a:t> </a:t>
            </a:r>
          </a:p>
          <a:p>
            <a:r>
              <a:rPr lang="en-GB" dirty="0"/>
              <a:t>What should be the length of the extended spring?  Give your answer in centimetres.</a:t>
            </a:r>
          </a:p>
        </p:txBody>
      </p:sp>
      <p:sp>
        <p:nvSpPr>
          <p:cNvPr id="6" name="TextBox 5"/>
          <p:cNvSpPr txBox="1"/>
          <p:nvPr/>
        </p:nvSpPr>
        <p:spPr>
          <a:xfrm>
            <a:off x="10118690" y="22860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19.5 cm</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23310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8700" y="935115"/>
            <a:ext cx="8659427" cy="1477328"/>
          </a:xfrm>
          <a:prstGeom prst="rect">
            <a:avLst/>
          </a:prstGeom>
          <a:noFill/>
        </p:spPr>
        <p:txBody>
          <a:bodyPr wrap="square" rtlCol="0">
            <a:spAutoFit/>
          </a:bodyPr>
          <a:lstStyle/>
          <a:p>
            <a:pPr lvl="1"/>
            <a:r>
              <a:rPr lang="en-GB" dirty="0"/>
              <a:t>All 25 pupils in a class took part in a sponsored spell to raise money for charity. The pupils were expected to get an average of 16 spellings correct each. The average amount of sponsorship was 28p for each correct spelling</a:t>
            </a:r>
          </a:p>
          <a:p>
            <a:endParaRPr lang="en-GB" dirty="0"/>
          </a:p>
          <a:p>
            <a:r>
              <a:rPr lang="en-GB" dirty="0"/>
              <a:t>How many pounds would the class expect to raise for charity?</a:t>
            </a:r>
          </a:p>
        </p:txBody>
      </p:sp>
      <p:sp>
        <p:nvSpPr>
          <p:cNvPr id="3" name="TextBox 2"/>
          <p:cNvSpPr txBox="1"/>
          <p:nvPr/>
        </p:nvSpPr>
        <p:spPr>
          <a:xfrm>
            <a:off x="1242874" y="3426781"/>
            <a:ext cx="5610687" cy="2246769"/>
          </a:xfrm>
          <a:prstGeom prst="rect">
            <a:avLst/>
          </a:prstGeom>
          <a:noFill/>
        </p:spPr>
        <p:txBody>
          <a:bodyPr wrap="square" rtlCol="0">
            <a:spAutoFit/>
          </a:bodyPr>
          <a:lstStyle/>
          <a:p>
            <a:r>
              <a:rPr lang="en-GB" sz="2800" dirty="0"/>
              <a:t>28 x 16 =</a:t>
            </a:r>
          </a:p>
          <a:p>
            <a:r>
              <a:rPr lang="en-GB" sz="2800" dirty="0"/>
              <a:t>448</a:t>
            </a:r>
          </a:p>
          <a:p>
            <a:r>
              <a:rPr lang="en-GB" sz="2800" dirty="0"/>
              <a:t>448 x 25 =</a:t>
            </a:r>
          </a:p>
          <a:p>
            <a:r>
              <a:rPr lang="en-GB" sz="2800" dirty="0"/>
              <a:t>11200p</a:t>
            </a:r>
          </a:p>
          <a:p>
            <a:r>
              <a:rPr lang="en-GB" sz="2800" dirty="0"/>
              <a:t>=£112</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Q2B</a:t>
            </a:r>
          </a:p>
        </p:txBody>
      </p:sp>
      <p:sp>
        <p:nvSpPr>
          <p:cNvPr id="5" name="TextBox 4"/>
          <p:cNvSpPr txBox="1"/>
          <p:nvPr/>
        </p:nvSpPr>
        <p:spPr>
          <a:xfrm>
            <a:off x="9860906" y="228600"/>
            <a:ext cx="1143000" cy="369332"/>
          </a:xfrm>
          <a:prstGeom prst="rect">
            <a:avLst/>
          </a:prstGeom>
          <a:noFill/>
        </p:spPr>
        <p:txBody>
          <a:bodyPr wrap="square" rtlCol="0">
            <a:spAutoFit/>
          </a:bodyPr>
          <a:lstStyle/>
          <a:p>
            <a:r>
              <a:rPr lang="en-GB" dirty="0"/>
              <a:t>Test 1</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£112</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81518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Teachers organised activities for</a:t>
            </a:r>
          </a:p>
          <a:p>
            <a:pPr marL="342900" indent="-342900">
              <a:buAutoNum type="arabicPeriod" startAt="21"/>
            </a:pPr>
            <a:endParaRPr lang="en-GB" dirty="0"/>
          </a:p>
          <a:p>
            <a:r>
              <a:rPr lang="en-GB" dirty="0"/>
              <a:t>two classes of 23 pupils and three classes of 25</a:t>
            </a:r>
          </a:p>
          <a:p>
            <a:pPr marL="342900" indent="-342900">
              <a:buAutoNum type="alphaUcPeriod" startAt="16"/>
            </a:pPr>
            <a:endParaRPr lang="en-GB" dirty="0"/>
          </a:p>
          <a:p>
            <a:r>
              <a:rPr lang="en-GB" dirty="0"/>
              <a:t>What was the total number of pupils involved?</a:t>
            </a:r>
          </a:p>
        </p:txBody>
      </p:sp>
      <p:sp>
        <p:nvSpPr>
          <p:cNvPr id="3" name="TextBox 2"/>
          <p:cNvSpPr txBox="1"/>
          <p:nvPr/>
        </p:nvSpPr>
        <p:spPr>
          <a:xfrm>
            <a:off x="1242874" y="3426781"/>
            <a:ext cx="5610687" cy="1384995"/>
          </a:xfrm>
          <a:prstGeom prst="rect">
            <a:avLst/>
          </a:prstGeom>
          <a:noFill/>
        </p:spPr>
        <p:txBody>
          <a:bodyPr wrap="square" rtlCol="0">
            <a:spAutoFit/>
          </a:bodyPr>
          <a:lstStyle/>
          <a:p>
            <a:r>
              <a:rPr lang="en-GB" sz="2800" dirty="0"/>
              <a:t>2 x 23 = 46</a:t>
            </a:r>
          </a:p>
          <a:p>
            <a:r>
              <a:rPr lang="en-GB" sz="2800" dirty="0"/>
              <a:t>3 x 25 = 75</a:t>
            </a:r>
          </a:p>
          <a:p>
            <a:r>
              <a:rPr lang="en-GB" sz="2800" dirty="0"/>
              <a:t>Total = 121</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Q1B</a:t>
            </a:r>
          </a:p>
        </p:txBody>
      </p:sp>
      <p:sp>
        <p:nvSpPr>
          <p:cNvPr id="5" name="TextBox 4"/>
          <p:cNvSpPr txBox="1"/>
          <p:nvPr/>
        </p:nvSpPr>
        <p:spPr>
          <a:xfrm>
            <a:off x="9860906" y="216040"/>
            <a:ext cx="1143000" cy="369332"/>
          </a:xfrm>
          <a:prstGeom prst="rect">
            <a:avLst/>
          </a:prstGeom>
          <a:noFill/>
        </p:spPr>
        <p:txBody>
          <a:bodyPr wrap="square" rtlCol="0">
            <a:spAutoFit/>
          </a:bodyPr>
          <a:lstStyle/>
          <a:p>
            <a:r>
              <a:rPr lang="en-GB" dirty="0"/>
              <a:t>Test 1</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121</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63879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308324"/>
          </a:xfrm>
          <a:prstGeom prst="rect">
            <a:avLst/>
          </a:prstGeom>
          <a:noFill/>
        </p:spPr>
        <p:txBody>
          <a:bodyPr wrap="square" rtlCol="0">
            <a:spAutoFit/>
          </a:bodyPr>
          <a:lstStyle/>
          <a:p>
            <a:r>
              <a:rPr lang="en-GB" dirty="0"/>
              <a:t>A parents evening was planned to start at 5pm</a:t>
            </a:r>
          </a:p>
          <a:p>
            <a:endParaRPr lang="en-GB" dirty="0"/>
          </a:p>
          <a:p>
            <a:r>
              <a:rPr lang="en-GB" dirty="0"/>
              <a:t>There were 17 consecutive appointments of 5 minutes each and a break of 10 minutes during the evening.</a:t>
            </a:r>
          </a:p>
          <a:p>
            <a:endParaRPr lang="en-GB" dirty="0"/>
          </a:p>
          <a:p>
            <a:r>
              <a:rPr lang="en-GB" dirty="0"/>
              <a:t>At what time was the parents evening due to finish?</a:t>
            </a:r>
          </a:p>
          <a:p>
            <a:endParaRPr lang="en-GB" dirty="0"/>
          </a:p>
          <a:p>
            <a:r>
              <a:rPr lang="en-GB" dirty="0"/>
              <a:t>Give your answer using the 24 hour clock</a:t>
            </a:r>
          </a:p>
        </p:txBody>
      </p:sp>
      <p:sp>
        <p:nvSpPr>
          <p:cNvPr id="3" name="TextBox 2"/>
          <p:cNvSpPr txBox="1"/>
          <p:nvPr/>
        </p:nvSpPr>
        <p:spPr>
          <a:xfrm>
            <a:off x="1242874" y="3426781"/>
            <a:ext cx="5610687" cy="2677656"/>
          </a:xfrm>
          <a:prstGeom prst="rect">
            <a:avLst/>
          </a:prstGeom>
          <a:noFill/>
        </p:spPr>
        <p:txBody>
          <a:bodyPr wrap="square" rtlCol="0">
            <a:spAutoFit/>
          </a:bodyPr>
          <a:lstStyle/>
          <a:p>
            <a:r>
              <a:rPr lang="en-GB" sz="2800" dirty="0"/>
              <a:t>17 x 5 </a:t>
            </a:r>
          </a:p>
          <a:p>
            <a:r>
              <a:rPr lang="en-GB" sz="2800" dirty="0"/>
              <a:t>= 85</a:t>
            </a:r>
          </a:p>
          <a:p>
            <a:r>
              <a:rPr lang="en-GB" sz="2800" dirty="0"/>
              <a:t>=1 hr 25 mins</a:t>
            </a:r>
          </a:p>
          <a:p>
            <a:r>
              <a:rPr lang="en-GB" sz="2800" dirty="0"/>
              <a:t>Plus 10 = 1 hrs 35</a:t>
            </a:r>
          </a:p>
          <a:p>
            <a:r>
              <a:rPr lang="en-GB" sz="2800" dirty="0"/>
              <a:t>Finish 6.35 pm</a:t>
            </a:r>
          </a:p>
          <a:p>
            <a:r>
              <a:rPr lang="en-GB" sz="2800" dirty="0"/>
              <a:t>= 18:35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PA</a:t>
            </a:r>
          </a:p>
        </p:txBody>
      </p:sp>
      <p:sp>
        <p:nvSpPr>
          <p:cNvPr id="5" name="TextBox 4"/>
          <p:cNvSpPr txBox="1"/>
          <p:nvPr/>
        </p:nvSpPr>
        <p:spPr>
          <a:xfrm>
            <a:off x="9910992" y="228600"/>
            <a:ext cx="1143000" cy="369332"/>
          </a:xfrm>
          <a:prstGeom prst="rect">
            <a:avLst/>
          </a:prstGeom>
          <a:noFill/>
        </p:spPr>
        <p:txBody>
          <a:bodyPr wrap="square" rtlCol="0">
            <a:spAutoFit/>
          </a:bodyPr>
          <a:lstStyle/>
          <a:p>
            <a:r>
              <a:rPr lang="en-GB" dirty="0"/>
              <a:t>Test 1</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18:35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64281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308324"/>
          </a:xfrm>
          <a:prstGeom prst="rect">
            <a:avLst/>
          </a:prstGeom>
          <a:noFill/>
        </p:spPr>
        <p:txBody>
          <a:bodyPr wrap="square" rtlCol="0">
            <a:spAutoFit/>
          </a:bodyPr>
          <a:lstStyle/>
          <a:p>
            <a:r>
              <a:rPr lang="en-GB" dirty="0"/>
              <a:t>A parents evening was planned to start at 16:30</a:t>
            </a:r>
          </a:p>
          <a:p>
            <a:endParaRPr lang="en-GB" dirty="0"/>
          </a:p>
          <a:p>
            <a:r>
              <a:rPr lang="en-GB" dirty="0"/>
              <a:t>There were 20 consecutive appointments of 10 minutes each and a break of 15 minutes during the evening.</a:t>
            </a:r>
          </a:p>
          <a:p>
            <a:endParaRPr lang="en-GB" dirty="0"/>
          </a:p>
          <a:p>
            <a:r>
              <a:rPr lang="en-GB" dirty="0"/>
              <a:t>At what time was the parents evening due to finish?</a:t>
            </a:r>
          </a:p>
          <a:p>
            <a:endParaRPr lang="en-GB" dirty="0"/>
          </a:p>
          <a:p>
            <a:r>
              <a:rPr lang="en-GB" dirty="0"/>
              <a:t>Give your answer using the 24 hour clock</a:t>
            </a:r>
          </a:p>
        </p:txBody>
      </p:sp>
      <p:sp>
        <p:nvSpPr>
          <p:cNvPr id="3" name="TextBox 2"/>
          <p:cNvSpPr txBox="1"/>
          <p:nvPr/>
        </p:nvSpPr>
        <p:spPr>
          <a:xfrm>
            <a:off x="1296140" y="3409026"/>
            <a:ext cx="5610687" cy="1815882"/>
          </a:xfrm>
          <a:prstGeom prst="rect">
            <a:avLst/>
          </a:prstGeom>
          <a:noFill/>
        </p:spPr>
        <p:txBody>
          <a:bodyPr wrap="square" rtlCol="0">
            <a:spAutoFit/>
          </a:bodyPr>
          <a:lstStyle/>
          <a:p>
            <a:r>
              <a:rPr lang="en-GB" sz="2800" dirty="0"/>
              <a:t>6 per hour</a:t>
            </a:r>
          </a:p>
          <a:p>
            <a:r>
              <a:rPr lang="en-GB" sz="2800" dirty="0"/>
              <a:t>= 3 hrs 20 mins</a:t>
            </a:r>
          </a:p>
          <a:p>
            <a:r>
              <a:rPr lang="en-GB" sz="2800" dirty="0"/>
              <a:t>Plus 15 = 3 hrs 35</a:t>
            </a:r>
          </a:p>
          <a:p>
            <a:r>
              <a:rPr lang="en-GB" sz="2800" dirty="0"/>
              <a:t>20:05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 P</a:t>
            </a:r>
          </a:p>
        </p:txBody>
      </p:sp>
      <p:sp>
        <p:nvSpPr>
          <p:cNvPr id="5" name="TextBox 4"/>
          <p:cNvSpPr txBox="1"/>
          <p:nvPr/>
        </p:nvSpPr>
        <p:spPr>
          <a:xfrm>
            <a:off x="9969635" y="205991"/>
            <a:ext cx="1143000" cy="369332"/>
          </a:xfrm>
          <a:prstGeom prst="rect">
            <a:avLst/>
          </a:prstGeom>
          <a:noFill/>
        </p:spPr>
        <p:txBody>
          <a:bodyPr wrap="square" rtlCol="0">
            <a:spAutoFit/>
          </a:bodyPr>
          <a:lstStyle/>
          <a:p>
            <a:r>
              <a:rPr lang="en-GB" dirty="0"/>
              <a:t>Test 1</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20:05</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53979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Teachers organised activities for</a:t>
            </a:r>
          </a:p>
          <a:p>
            <a:pPr marL="342900" indent="-342900">
              <a:buAutoNum type="arabicPeriod" startAt="21"/>
            </a:pPr>
            <a:endParaRPr lang="en-GB" dirty="0"/>
          </a:p>
          <a:p>
            <a:r>
              <a:rPr lang="en-GB" dirty="0"/>
              <a:t>three classes of 24 pupils and four classes of 28</a:t>
            </a:r>
          </a:p>
          <a:p>
            <a:pPr marL="342900" indent="-342900">
              <a:buAutoNum type="alphaUcPeriod" startAt="16"/>
            </a:pPr>
            <a:endParaRPr lang="en-GB" dirty="0"/>
          </a:p>
          <a:p>
            <a:r>
              <a:rPr lang="en-GB" dirty="0"/>
              <a:t>What was the total number of pupils involved?</a:t>
            </a:r>
          </a:p>
        </p:txBody>
      </p:sp>
      <p:sp>
        <p:nvSpPr>
          <p:cNvPr id="3" name="TextBox 2"/>
          <p:cNvSpPr txBox="1"/>
          <p:nvPr/>
        </p:nvSpPr>
        <p:spPr>
          <a:xfrm>
            <a:off x="1242874" y="3426781"/>
            <a:ext cx="5610687" cy="1384995"/>
          </a:xfrm>
          <a:prstGeom prst="rect">
            <a:avLst/>
          </a:prstGeom>
          <a:noFill/>
        </p:spPr>
        <p:txBody>
          <a:bodyPr wrap="square" rtlCol="0">
            <a:spAutoFit/>
          </a:bodyPr>
          <a:lstStyle/>
          <a:p>
            <a:r>
              <a:rPr lang="en-GB" sz="2800" dirty="0"/>
              <a:t>3 x 24 = 72</a:t>
            </a:r>
          </a:p>
          <a:p>
            <a:r>
              <a:rPr lang="en-GB" sz="2800" dirty="0"/>
              <a:t>4 x 28 = 112</a:t>
            </a:r>
          </a:p>
          <a:p>
            <a:r>
              <a:rPr lang="en-GB" sz="2800" dirty="0"/>
              <a:t>Total = 184</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a:t>
            </a:r>
          </a:p>
        </p:txBody>
      </p:sp>
      <p:sp>
        <p:nvSpPr>
          <p:cNvPr id="5" name="TextBox 4"/>
          <p:cNvSpPr txBox="1"/>
          <p:nvPr/>
        </p:nvSpPr>
        <p:spPr>
          <a:xfrm>
            <a:off x="10118690" y="228600"/>
            <a:ext cx="1143000" cy="369332"/>
          </a:xfrm>
          <a:prstGeom prst="rect">
            <a:avLst/>
          </a:prstGeom>
          <a:noFill/>
        </p:spPr>
        <p:txBody>
          <a:bodyPr wrap="square" rtlCol="0">
            <a:spAutoFit/>
          </a:bodyPr>
          <a:lstStyle/>
          <a:p>
            <a:r>
              <a:rPr lang="en-GB" dirty="0"/>
              <a:t>Test 1</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184</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4657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8700" y="935115"/>
            <a:ext cx="8659427" cy="1477328"/>
          </a:xfrm>
          <a:prstGeom prst="rect">
            <a:avLst/>
          </a:prstGeom>
          <a:noFill/>
        </p:spPr>
        <p:txBody>
          <a:bodyPr wrap="square" rtlCol="0">
            <a:spAutoFit/>
          </a:bodyPr>
          <a:lstStyle/>
          <a:p>
            <a:pPr lvl="1"/>
            <a:r>
              <a:rPr lang="en-GB" dirty="0"/>
              <a:t>All 30 pupils in a class took part in a sponsored spell to raise money for charity. The pupils were expected to get an average of 18 spellings correct each. The average amount of sponsorship was 20p for each correct spelling</a:t>
            </a:r>
          </a:p>
          <a:p>
            <a:endParaRPr lang="en-GB" dirty="0"/>
          </a:p>
          <a:p>
            <a:r>
              <a:rPr lang="en-GB" dirty="0"/>
              <a:t>How many pounds would the class expect to raise for charity?</a:t>
            </a:r>
          </a:p>
        </p:txBody>
      </p:sp>
      <p:sp>
        <p:nvSpPr>
          <p:cNvPr id="3" name="TextBox 2"/>
          <p:cNvSpPr txBox="1"/>
          <p:nvPr/>
        </p:nvSpPr>
        <p:spPr>
          <a:xfrm>
            <a:off x="1242874" y="3426781"/>
            <a:ext cx="5610687" cy="2246769"/>
          </a:xfrm>
          <a:prstGeom prst="rect">
            <a:avLst/>
          </a:prstGeom>
          <a:noFill/>
        </p:spPr>
        <p:txBody>
          <a:bodyPr wrap="square" rtlCol="0">
            <a:spAutoFit/>
          </a:bodyPr>
          <a:lstStyle/>
          <a:p>
            <a:r>
              <a:rPr lang="en-GB" sz="2800" dirty="0"/>
              <a:t>30 x 18 =</a:t>
            </a:r>
          </a:p>
          <a:p>
            <a:r>
              <a:rPr lang="en-GB" sz="2800" dirty="0"/>
              <a:t>540</a:t>
            </a:r>
          </a:p>
          <a:p>
            <a:r>
              <a:rPr lang="en-GB" sz="2800" dirty="0"/>
              <a:t>540 x 20 =</a:t>
            </a:r>
          </a:p>
          <a:p>
            <a:r>
              <a:rPr lang="en-GB" sz="2800" dirty="0"/>
              <a:t>10800p</a:t>
            </a:r>
          </a:p>
          <a:p>
            <a:r>
              <a:rPr lang="en-GB" sz="2800" dirty="0"/>
              <a:t>=£108</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Q2</a:t>
            </a:r>
          </a:p>
        </p:txBody>
      </p:sp>
      <p:sp>
        <p:nvSpPr>
          <p:cNvPr id="5" name="TextBox 4"/>
          <p:cNvSpPr txBox="1"/>
          <p:nvPr/>
        </p:nvSpPr>
        <p:spPr>
          <a:xfrm>
            <a:off x="9969635" y="228600"/>
            <a:ext cx="1143000" cy="369332"/>
          </a:xfrm>
          <a:prstGeom prst="rect">
            <a:avLst/>
          </a:prstGeom>
          <a:noFill/>
        </p:spPr>
        <p:txBody>
          <a:bodyPr wrap="square" rtlCol="0">
            <a:spAutoFit/>
          </a:bodyPr>
          <a:lstStyle/>
          <a:p>
            <a:r>
              <a:rPr lang="en-GB" dirty="0"/>
              <a:t>Test 1</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£108</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6847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2874" y="3426781"/>
            <a:ext cx="5610687" cy="1815882"/>
          </a:xfrm>
          <a:prstGeom prst="rect">
            <a:avLst/>
          </a:prstGeom>
          <a:noFill/>
        </p:spPr>
        <p:txBody>
          <a:bodyPr wrap="square" rtlCol="0">
            <a:spAutoFit/>
          </a:bodyPr>
          <a:lstStyle/>
          <a:p>
            <a:r>
              <a:rPr lang="en-GB" sz="2800" dirty="0"/>
              <a:t>10% = 4.5</a:t>
            </a:r>
          </a:p>
          <a:p>
            <a:r>
              <a:rPr lang="en-GB" sz="2800" dirty="0"/>
              <a:t>40% = 18</a:t>
            </a:r>
          </a:p>
          <a:p>
            <a:r>
              <a:rPr lang="en-GB" sz="2800" dirty="0"/>
              <a:t>New length = 18 + 45</a:t>
            </a:r>
          </a:p>
          <a:p>
            <a:r>
              <a:rPr lang="en-GB" sz="2800" dirty="0"/>
              <a:t>= 63 cm</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Q3</a:t>
            </a:r>
          </a:p>
        </p:txBody>
      </p:sp>
      <p:sp>
        <p:nvSpPr>
          <p:cNvPr id="5" name="TextBox 4"/>
          <p:cNvSpPr txBox="1"/>
          <p:nvPr/>
        </p:nvSpPr>
        <p:spPr>
          <a:xfrm>
            <a:off x="723900" y="1009650"/>
            <a:ext cx="10287000" cy="1200329"/>
          </a:xfrm>
          <a:prstGeom prst="rect">
            <a:avLst/>
          </a:prstGeom>
          <a:noFill/>
        </p:spPr>
        <p:txBody>
          <a:bodyPr wrap="square" rtlCol="0">
            <a:spAutoFit/>
          </a:bodyPr>
          <a:lstStyle/>
          <a:p>
            <a:r>
              <a:rPr lang="en-GB" dirty="0"/>
              <a:t>As part of the numeracy work in a lesson, pupils were asked to  stretch a spring to extend its length by forty per cent.  The original length of the spring was 45 centimetres. </a:t>
            </a:r>
          </a:p>
          <a:p>
            <a:r>
              <a:rPr lang="en-GB" dirty="0"/>
              <a:t> </a:t>
            </a:r>
          </a:p>
          <a:p>
            <a:r>
              <a:rPr lang="en-GB" dirty="0"/>
              <a:t>What should be the length of the extended spring?  Give your answer in centimetres.</a:t>
            </a:r>
          </a:p>
        </p:txBody>
      </p:sp>
      <p:sp>
        <p:nvSpPr>
          <p:cNvPr id="6" name="TextBox 5"/>
          <p:cNvSpPr txBox="1"/>
          <p:nvPr/>
        </p:nvSpPr>
        <p:spPr>
          <a:xfrm>
            <a:off x="10027920" y="249793"/>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63 cm</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16096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2874" y="3426781"/>
            <a:ext cx="5610687" cy="1384995"/>
          </a:xfrm>
          <a:prstGeom prst="rect">
            <a:avLst/>
          </a:prstGeom>
          <a:noFill/>
        </p:spPr>
        <p:txBody>
          <a:bodyPr wrap="square" rtlCol="0">
            <a:spAutoFit/>
          </a:bodyPr>
          <a:lstStyle/>
          <a:p>
            <a:r>
              <a:rPr lang="en-GB" sz="2800" dirty="0"/>
              <a:t>20 x 95 =</a:t>
            </a:r>
          </a:p>
          <a:p>
            <a:r>
              <a:rPr lang="en-GB" sz="2800" dirty="0"/>
              <a:t>1900</a:t>
            </a:r>
          </a:p>
          <a:p>
            <a:r>
              <a:rPr lang="en-GB" sz="2800" dirty="0"/>
              <a:t>= 2 bottles</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Q4</a:t>
            </a:r>
          </a:p>
        </p:txBody>
      </p:sp>
      <p:sp>
        <p:nvSpPr>
          <p:cNvPr id="5" name="TextBox 4"/>
          <p:cNvSpPr txBox="1"/>
          <p:nvPr/>
        </p:nvSpPr>
        <p:spPr>
          <a:xfrm>
            <a:off x="723900" y="1009650"/>
            <a:ext cx="10287000" cy="1200329"/>
          </a:xfrm>
          <a:prstGeom prst="rect">
            <a:avLst/>
          </a:prstGeom>
          <a:noFill/>
        </p:spPr>
        <p:txBody>
          <a:bodyPr wrap="square" rtlCol="0">
            <a:spAutoFit/>
          </a:bodyPr>
          <a:lstStyle/>
          <a:p>
            <a:r>
              <a:rPr lang="en-GB" dirty="0"/>
              <a:t>For a science experiment a teacher needed 95 cubic centimetres of  vinegar for each pupil. There were 20 pupils in the class.  Vinegar comes in 1000 cubic centimetre bottles. </a:t>
            </a:r>
          </a:p>
          <a:p>
            <a:r>
              <a:rPr lang="en-GB" dirty="0"/>
              <a:t> </a:t>
            </a:r>
          </a:p>
          <a:p>
            <a:r>
              <a:rPr lang="en-GB" dirty="0"/>
              <a:t>How many bottles of vinegar were needed?</a:t>
            </a:r>
          </a:p>
        </p:txBody>
      </p:sp>
      <p:sp>
        <p:nvSpPr>
          <p:cNvPr id="6" name="TextBox 5"/>
          <p:cNvSpPr txBox="1"/>
          <p:nvPr/>
        </p:nvSpPr>
        <p:spPr>
          <a:xfrm>
            <a:off x="10027920" y="248377"/>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08194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2874" y="3426781"/>
            <a:ext cx="5610687" cy="1815882"/>
          </a:xfrm>
          <a:prstGeom prst="rect">
            <a:avLst/>
          </a:prstGeom>
          <a:noFill/>
        </p:spPr>
        <p:txBody>
          <a:bodyPr wrap="square" rtlCol="0">
            <a:spAutoFit/>
          </a:bodyPr>
          <a:lstStyle/>
          <a:p>
            <a:r>
              <a:rPr lang="en-GB" sz="2800" dirty="0"/>
              <a:t>09:25 +50 = 10:15</a:t>
            </a:r>
          </a:p>
          <a:p>
            <a:r>
              <a:rPr lang="en-GB" sz="2800" dirty="0"/>
              <a:t>10:15 + 50 = 11:05</a:t>
            </a:r>
          </a:p>
          <a:p>
            <a:r>
              <a:rPr lang="en-GB" sz="2800" dirty="0"/>
              <a:t>11:05 + 50 = 11:55</a:t>
            </a:r>
          </a:p>
          <a:p>
            <a:r>
              <a:rPr lang="en-GB" sz="2800" dirty="0"/>
              <a:t>11:55 = 20 = 12:15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Q5</a:t>
            </a:r>
          </a:p>
        </p:txBody>
      </p:sp>
      <p:sp>
        <p:nvSpPr>
          <p:cNvPr id="5" name="TextBox 4"/>
          <p:cNvSpPr txBox="1"/>
          <p:nvPr/>
        </p:nvSpPr>
        <p:spPr>
          <a:xfrm>
            <a:off x="723900" y="1009650"/>
            <a:ext cx="10287000" cy="1200329"/>
          </a:xfrm>
          <a:prstGeom prst="rect">
            <a:avLst/>
          </a:prstGeom>
          <a:noFill/>
        </p:spPr>
        <p:txBody>
          <a:bodyPr wrap="square" rtlCol="0">
            <a:spAutoFit/>
          </a:bodyPr>
          <a:lstStyle/>
          <a:p>
            <a:r>
              <a:rPr lang="en-GB" dirty="0"/>
              <a:t>The morning session in a school began at 09:25. There were three lessons of 50 minutes each and one break of 20 minutes. </a:t>
            </a:r>
          </a:p>
          <a:p>
            <a:r>
              <a:rPr lang="en-GB" dirty="0"/>
              <a:t> </a:t>
            </a:r>
          </a:p>
          <a:p>
            <a:r>
              <a:rPr lang="en-GB" dirty="0"/>
              <a:t>At what time did the morning session end?  Give your answer using the 24-hour clock.</a:t>
            </a:r>
          </a:p>
        </p:txBody>
      </p:sp>
      <p:sp>
        <p:nvSpPr>
          <p:cNvPr id="6" name="TextBox 5"/>
          <p:cNvSpPr txBox="1"/>
          <p:nvPr/>
        </p:nvSpPr>
        <p:spPr>
          <a:xfrm>
            <a:off x="9969635" y="249793"/>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12:15</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5633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2563058"/>
            <a:ext cx="5610687" cy="1877437"/>
          </a:xfrm>
          <a:prstGeom prst="rect">
            <a:avLst/>
          </a:prstGeom>
          <a:noFill/>
        </p:spPr>
        <p:txBody>
          <a:bodyPr wrap="square" rtlCol="0">
            <a:spAutoFit/>
          </a:bodyPr>
          <a:lstStyle/>
          <a:p>
            <a:r>
              <a:rPr lang="en-GB" sz="2800" dirty="0"/>
              <a:t>7/28</a:t>
            </a:r>
          </a:p>
          <a:p>
            <a:r>
              <a:rPr lang="en-GB" sz="2800" dirty="0"/>
              <a:t>1/4</a:t>
            </a:r>
          </a:p>
          <a:p>
            <a:r>
              <a:rPr lang="en-GB" sz="2800" dirty="0"/>
              <a:t>25/100</a:t>
            </a:r>
          </a:p>
          <a:p>
            <a:r>
              <a:rPr lang="en-GB" sz="2800" dirty="0"/>
              <a:t>25%</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Q6</a:t>
            </a:r>
          </a:p>
        </p:txBody>
      </p:sp>
      <p:sp>
        <p:nvSpPr>
          <p:cNvPr id="5" name="TextBox 4"/>
          <p:cNvSpPr txBox="1"/>
          <p:nvPr/>
        </p:nvSpPr>
        <p:spPr>
          <a:xfrm>
            <a:off x="723900" y="1009650"/>
            <a:ext cx="10287000" cy="923330"/>
          </a:xfrm>
          <a:prstGeom prst="rect">
            <a:avLst/>
          </a:prstGeom>
          <a:noFill/>
        </p:spPr>
        <p:txBody>
          <a:bodyPr wrap="square" rtlCol="0">
            <a:spAutoFit/>
          </a:bodyPr>
          <a:lstStyle/>
          <a:p>
            <a:r>
              <a:rPr lang="en-GB" dirty="0"/>
              <a:t>Seven out of 28 pupils scored full marks in a test. </a:t>
            </a:r>
          </a:p>
          <a:p>
            <a:r>
              <a:rPr lang="en-GB" dirty="0"/>
              <a:t> </a:t>
            </a:r>
          </a:p>
          <a:p>
            <a:r>
              <a:rPr lang="en-GB" dirty="0"/>
              <a:t>What percentage of pupils scored full marks? </a:t>
            </a:r>
          </a:p>
        </p:txBody>
      </p:sp>
      <p:sp>
        <p:nvSpPr>
          <p:cNvPr id="6" name="TextBox 5"/>
          <p:cNvSpPr txBox="1"/>
          <p:nvPr/>
        </p:nvSpPr>
        <p:spPr>
          <a:xfrm>
            <a:off x="9969635" y="194906"/>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25%</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81069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643 / 0.1</a:t>
            </a:r>
          </a:p>
          <a:p>
            <a:r>
              <a:rPr lang="en-GB" sz="2800" dirty="0"/>
              <a:t>=6430 / 1</a:t>
            </a:r>
          </a:p>
          <a:p>
            <a:r>
              <a:rPr lang="en-GB" sz="2800" dirty="0"/>
              <a:t>=6430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Q7</a:t>
            </a:r>
          </a:p>
        </p:txBody>
      </p:sp>
      <p:sp>
        <p:nvSpPr>
          <p:cNvPr id="5" name="TextBox 4"/>
          <p:cNvSpPr txBox="1"/>
          <p:nvPr/>
        </p:nvSpPr>
        <p:spPr>
          <a:xfrm>
            <a:off x="723900" y="1009650"/>
            <a:ext cx="10287000" cy="369332"/>
          </a:xfrm>
          <a:prstGeom prst="rect">
            <a:avLst/>
          </a:prstGeom>
          <a:noFill/>
        </p:spPr>
        <p:txBody>
          <a:bodyPr wrap="square" rtlCol="0">
            <a:spAutoFit/>
          </a:bodyPr>
          <a:lstStyle/>
          <a:p>
            <a:r>
              <a:rPr lang="en-GB" dirty="0"/>
              <a:t>What is six hundred and forty-three divided by zero point one? </a:t>
            </a:r>
          </a:p>
        </p:txBody>
      </p:sp>
      <p:sp>
        <p:nvSpPr>
          <p:cNvPr id="6" name="TextBox 5"/>
          <p:cNvSpPr txBox="1"/>
          <p:nvPr/>
        </p:nvSpPr>
        <p:spPr>
          <a:xfrm>
            <a:off x="9969635" y="247281"/>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6430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95003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3 / 24</a:t>
            </a:r>
          </a:p>
          <a:p>
            <a:r>
              <a:rPr lang="en-GB" sz="2800" dirty="0"/>
              <a:t>=1 / 8</a:t>
            </a:r>
          </a:p>
          <a:p>
            <a:r>
              <a:rPr lang="en-GB" sz="2800"/>
              <a:t>Do not need = 7/8</a:t>
            </a:r>
            <a:endParaRPr lang="en-GB" sz="2800" dirty="0"/>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Q8</a:t>
            </a:r>
          </a:p>
        </p:txBody>
      </p:sp>
      <p:sp>
        <p:nvSpPr>
          <p:cNvPr id="5" name="TextBox 4"/>
          <p:cNvSpPr txBox="1"/>
          <p:nvPr/>
        </p:nvSpPr>
        <p:spPr>
          <a:xfrm>
            <a:off x="723900" y="1009650"/>
            <a:ext cx="10287000" cy="923330"/>
          </a:xfrm>
          <a:prstGeom prst="rect">
            <a:avLst/>
          </a:prstGeom>
          <a:noFill/>
        </p:spPr>
        <p:txBody>
          <a:bodyPr wrap="square" rtlCol="0">
            <a:spAutoFit/>
          </a:bodyPr>
          <a:lstStyle/>
          <a:p>
            <a:r>
              <a:rPr lang="en-GB" dirty="0"/>
              <a:t>In a class of 24 pupils, three need additional support. </a:t>
            </a:r>
          </a:p>
          <a:p>
            <a:r>
              <a:rPr lang="en-GB" dirty="0"/>
              <a:t> </a:t>
            </a:r>
          </a:p>
          <a:p>
            <a:r>
              <a:rPr lang="en-GB" dirty="0"/>
              <a:t>What fraction of the class do not need additional support? Give your answer in its lowest terms</a:t>
            </a:r>
          </a:p>
        </p:txBody>
      </p:sp>
      <p:sp>
        <p:nvSpPr>
          <p:cNvPr id="6" name="TextBox 5"/>
          <p:cNvSpPr txBox="1"/>
          <p:nvPr/>
        </p:nvSpPr>
        <p:spPr>
          <a:xfrm>
            <a:off x="9951038" y="281368"/>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7/8</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91493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954107"/>
          </a:xfrm>
          <a:prstGeom prst="rect">
            <a:avLst/>
          </a:prstGeom>
          <a:noFill/>
        </p:spPr>
        <p:txBody>
          <a:bodyPr wrap="square" rtlCol="0">
            <a:spAutoFit/>
          </a:bodyPr>
          <a:lstStyle/>
          <a:p>
            <a:r>
              <a:rPr lang="en-GB" sz="2800" dirty="0"/>
              <a:t>160 / 1.6</a:t>
            </a:r>
          </a:p>
          <a:p>
            <a:r>
              <a:rPr lang="en-GB" sz="2800" dirty="0"/>
              <a:t>= £100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Q9</a:t>
            </a:r>
          </a:p>
        </p:txBody>
      </p:sp>
      <p:sp>
        <p:nvSpPr>
          <p:cNvPr id="5" name="TextBox 4"/>
          <p:cNvSpPr txBox="1"/>
          <p:nvPr/>
        </p:nvSpPr>
        <p:spPr>
          <a:xfrm>
            <a:off x="981075" y="1069976"/>
            <a:ext cx="10287000" cy="1477328"/>
          </a:xfrm>
          <a:prstGeom prst="rect">
            <a:avLst/>
          </a:prstGeom>
          <a:noFill/>
        </p:spPr>
        <p:txBody>
          <a:bodyPr wrap="square" rtlCol="0">
            <a:spAutoFit/>
          </a:bodyPr>
          <a:lstStyle/>
          <a:p>
            <a:r>
              <a:rPr lang="en-GB" dirty="0"/>
              <a:t>A teacher took a group of pupils to an aquarium whilst visiting France.  The total entrance cost for the group was 160 euros. </a:t>
            </a:r>
          </a:p>
          <a:p>
            <a:r>
              <a:rPr lang="en-GB" dirty="0"/>
              <a:t> </a:t>
            </a:r>
          </a:p>
          <a:p>
            <a:r>
              <a:rPr lang="en-GB" dirty="0"/>
              <a:t>Taking 1.6 euros as equal to one pound, what was the total entrance cost,  in pounds, for the group of pupils?</a:t>
            </a:r>
          </a:p>
        </p:txBody>
      </p:sp>
      <p:sp>
        <p:nvSpPr>
          <p:cNvPr id="6" name="TextBox 5"/>
          <p:cNvSpPr txBox="1"/>
          <p:nvPr/>
        </p:nvSpPr>
        <p:spPr>
          <a:xfrm>
            <a:off x="9910992" y="279956"/>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15541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84 / 120 =</a:t>
            </a:r>
          </a:p>
          <a:p>
            <a:r>
              <a:rPr lang="en-GB" sz="2800" dirty="0"/>
              <a:t>7/ 10 =</a:t>
            </a:r>
          </a:p>
          <a:p>
            <a:r>
              <a:rPr lang="en-GB" sz="2800" dirty="0"/>
              <a:t>70%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Q10</a:t>
            </a:r>
          </a:p>
        </p:txBody>
      </p:sp>
      <p:sp>
        <p:nvSpPr>
          <p:cNvPr id="5" name="TextBox 4"/>
          <p:cNvSpPr txBox="1"/>
          <p:nvPr/>
        </p:nvSpPr>
        <p:spPr>
          <a:xfrm>
            <a:off x="981075" y="1069976"/>
            <a:ext cx="10287000" cy="923330"/>
          </a:xfrm>
          <a:prstGeom prst="rect">
            <a:avLst/>
          </a:prstGeom>
          <a:noFill/>
        </p:spPr>
        <p:txBody>
          <a:bodyPr wrap="square" rtlCol="0">
            <a:spAutoFit/>
          </a:bodyPr>
          <a:lstStyle/>
          <a:p>
            <a:r>
              <a:rPr lang="en-GB" dirty="0"/>
              <a:t>A pupil achieved 84 marks out of a possible 120 in a test. </a:t>
            </a:r>
          </a:p>
          <a:p>
            <a:r>
              <a:rPr lang="en-GB" dirty="0"/>
              <a:t> </a:t>
            </a:r>
          </a:p>
          <a:p>
            <a:r>
              <a:rPr lang="en-GB" dirty="0"/>
              <a:t>What percentage mark did the pupil achieve for the test?</a:t>
            </a:r>
          </a:p>
        </p:txBody>
      </p:sp>
      <p:sp>
        <p:nvSpPr>
          <p:cNvPr id="6" name="TextBox 5"/>
          <p:cNvSpPr txBox="1"/>
          <p:nvPr/>
        </p:nvSpPr>
        <p:spPr>
          <a:xfrm>
            <a:off x="10027920" y="277444"/>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70%</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1729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2/5 of 120</a:t>
            </a:r>
          </a:p>
          <a:p>
            <a:r>
              <a:rPr lang="en-GB" sz="2800" dirty="0"/>
              <a:t>240 </a:t>
            </a:r>
            <a:r>
              <a:rPr lang="en-GB" altLang="en-US" sz="2800" dirty="0">
                <a:cs typeface="Times New Roman" panose="02020603050405020304" pitchFamily="18" charset="0"/>
                <a:sym typeface="Symbol" panose="05050102010706020507" pitchFamily="18" charset="2"/>
              </a:rPr>
              <a:t></a:t>
            </a:r>
            <a:r>
              <a:rPr lang="en-GB" sz="2800" dirty="0"/>
              <a:t> 5 =</a:t>
            </a:r>
          </a:p>
          <a:p>
            <a:r>
              <a:rPr lang="en-GB" sz="2800" dirty="0"/>
              <a:t>£48</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Q11</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school trip was planned at a total cost of £120 per pupil.  The accommodation cost two-fifths of the total. </a:t>
            </a:r>
          </a:p>
          <a:p>
            <a:r>
              <a:rPr lang="en-GB" dirty="0"/>
              <a:t> </a:t>
            </a:r>
          </a:p>
          <a:p>
            <a:r>
              <a:rPr lang="en-GB" dirty="0"/>
              <a:t>What was the cost of the accommodation per pupil? </a:t>
            </a:r>
          </a:p>
        </p:txBody>
      </p:sp>
      <p:sp>
        <p:nvSpPr>
          <p:cNvPr id="6" name="TextBox 5"/>
          <p:cNvSpPr txBox="1"/>
          <p:nvPr/>
        </p:nvSpPr>
        <p:spPr>
          <a:xfrm>
            <a:off x="9860906" y="236136"/>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£48</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38537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750" y="3388681"/>
            <a:ext cx="5610687" cy="1384995"/>
          </a:xfrm>
          <a:prstGeom prst="rect">
            <a:avLst/>
          </a:prstGeom>
          <a:noFill/>
        </p:spPr>
        <p:txBody>
          <a:bodyPr wrap="square" rtlCol="0">
            <a:spAutoFit/>
          </a:bodyPr>
          <a:lstStyle/>
          <a:p>
            <a:r>
              <a:rPr lang="en-GB" sz="2800" dirty="0"/>
              <a:t>210 mins</a:t>
            </a:r>
          </a:p>
          <a:p>
            <a:r>
              <a:rPr lang="en-GB" sz="2800" dirty="0"/>
              <a:t>210 </a:t>
            </a:r>
            <a:r>
              <a:rPr lang="en-GB" altLang="en-US" sz="2800" dirty="0">
                <a:cs typeface="Times New Roman" panose="02020603050405020304" pitchFamily="18" charset="0"/>
                <a:sym typeface="Symbol" panose="05050102010706020507" pitchFamily="18" charset="2"/>
              </a:rPr>
              <a:t></a:t>
            </a:r>
            <a:r>
              <a:rPr lang="en-GB" sz="2800" dirty="0"/>
              <a:t> 5 =</a:t>
            </a:r>
          </a:p>
          <a:p>
            <a:r>
              <a:rPr lang="en-GB" sz="2800" dirty="0"/>
              <a:t>42 mins</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Q12</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A school's policy for Key Stage 2 was to set three and a half hours of homework per week. </a:t>
            </a:r>
          </a:p>
          <a:p>
            <a:r>
              <a:rPr lang="en-GB" dirty="0"/>
              <a:t> </a:t>
            </a:r>
          </a:p>
          <a:p>
            <a:r>
              <a:rPr lang="en-GB" dirty="0"/>
              <a:t>What was the mean number of minutes to be spent on homework  per weekday evening?</a:t>
            </a:r>
          </a:p>
        </p:txBody>
      </p:sp>
      <p:sp>
        <p:nvSpPr>
          <p:cNvPr id="6" name="TextBox 5"/>
          <p:cNvSpPr txBox="1"/>
          <p:nvPr/>
        </p:nvSpPr>
        <p:spPr>
          <a:xfrm>
            <a:off x="9910992" y="228600"/>
            <a:ext cx="1143000" cy="369332"/>
          </a:xfrm>
          <a:prstGeom prst="rect">
            <a:avLst/>
          </a:prstGeom>
          <a:noFill/>
        </p:spPr>
        <p:txBody>
          <a:bodyPr wrap="square" rtlCol="0">
            <a:spAutoFit/>
          </a:bodyPr>
          <a:lstStyle/>
          <a:p>
            <a:r>
              <a:rPr lang="en-GB" dirty="0"/>
              <a:t>Test 1</a:t>
            </a:r>
          </a:p>
        </p:txBody>
      </p:sp>
      <p:sp>
        <p:nvSpPr>
          <p:cNvPr id="8" name="Rectangle 7"/>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42 mins</a:t>
            </a:r>
            <a:endParaRPr lang="en-GB" dirty="0">
              <a:solidFill>
                <a:schemeClr val="tx1"/>
              </a:solidFill>
            </a:endParaRPr>
          </a:p>
        </p:txBody>
      </p:sp>
      <p:sp>
        <p:nvSpPr>
          <p:cNvPr id="9" name="TextBox 8"/>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64038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1384995"/>
          </a:xfrm>
          <a:prstGeom prst="rect">
            <a:avLst/>
          </a:prstGeom>
          <a:noFill/>
        </p:spPr>
        <p:txBody>
          <a:bodyPr wrap="square" rtlCol="0">
            <a:spAutoFit/>
          </a:bodyPr>
          <a:lstStyle/>
          <a:p>
            <a:r>
              <a:rPr lang="en-GB" sz="2800" dirty="0"/>
              <a:t>7 / 35</a:t>
            </a:r>
          </a:p>
          <a:p>
            <a:r>
              <a:rPr lang="en-GB" sz="2800" dirty="0"/>
              <a:t>= 1/5</a:t>
            </a:r>
          </a:p>
          <a:p>
            <a:r>
              <a:rPr lang="en-GB" sz="2800" dirty="0"/>
              <a:t>= 20%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Q10</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There are 35 schools in a local authority.  Twenty-eight schools have been inspected in the last 4 years. </a:t>
            </a:r>
          </a:p>
          <a:p>
            <a:r>
              <a:rPr lang="en-GB" dirty="0"/>
              <a:t> </a:t>
            </a:r>
          </a:p>
          <a:p>
            <a:r>
              <a:rPr lang="en-GB" dirty="0"/>
              <a:t>What percentage has not been inspected? </a:t>
            </a:r>
          </a:p>
        </p:txBody>
      </p:sp>
      <p:sp>
        <p:nvSpPr>
          <p:cNvPr id="2" name="TextBox 1"/>
          <p:cNvSpPr txBox="1"/>
          <p:nvPr/>
        </p:nvSpPr>
        <p:spPr>
          <a:xfrm>
            <a:off x="10095139" y="22860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70220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954107"/>
          </a:xfrm>
          <a:prstGeom prst="rect">
            <a:avLst/>
          </a:prstGeom>
          <a:noFill/>
        </p:spPr>
        <p:txBody>
          <a:bodyPr wrap="square" rtlCol="0">
            <a:spAutoFit/>
          </a:bodyPr>
          <a:lstStyle/>
          <a:p>
            <a:r>
              <a:rPr lang="en-GB" sz="2800" dirty="0"/>
              <a:t>1h 55 + 15m = 2 h 10</a:t>
            </a:r>
          </a:p>
          <a:p>
            <a:r>
              <a:rPr lang="en-GB" sz="2800" dirty="0"/>
              <a:t>= 21:10</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Q11</a:t>
            </a:r>
          </a:p>
        </p:txBody>
      </p:sp>
      <p:sp>
        <p:nvSpPr>
          <p:cNvPr id="5" name="TextBox 4"/>
          <p:cNvSpPr txBox="1"/>
          <p:nvPr/>
        </p:nvSpPr>
        <p:spPr>
          <a:xfrm>
            <a:off x="1114425" y="1069976"/>
            <a:ext cx="10287000" cy="1200329"/>
          </a:xfrm>
          <a:prstGeom prst="rect">
            <a:avLst/>
          </a:prstGeom>
          <a:noFill/>
        </p:spPr>
        <p:txBody>
          <a:bodyPr wrap="square" rtlCol="0">
            <a:spAutoFit/>
          </a:bodyPr>
          <a:lstStyle/>
          <a:p>
            <a:r>
              <a:rPr lang="en-GB" dirty="0"/>
              <a:t>A school play begins at 19:00 hours. It has one interval of 15 minutes.  The play is 1 hour and 55 minutes long. </a:t>
            </a:r>
          </a:p>
          <a:p>
            <a:r>
              <a:rPr lang="en-GB" dirty="0"/>
              <a:t> </a:t>
            </a:r>
          </a:p>
          <a:p>
            <a:r>
              <a:rPr lang="en-GB" dirty="0"/>
              <a:t>At what time does the play end?  Give your answer using the 24-hour clock. </a:t>
            </a:r>
          </a:p>
        </p:txBody>
      </p:sp>
      <p:sp>
        <p:nvSpPr>
          <p:cNvPr id="2" name="TextBox 1"/>
          <p:cNvSpPr txBox="1"/>
          <p:nvPr/>
        </p:nvSpPr>
        <p:spPr>
          <a:xfrm>
            <a:off x="9860906" y="216040"/>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21:10</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89241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3550" y="3369631"/>
            <a:ext cx="5610687" cy="1384995"/>
          </a:xfrm>
          <a:prstGeom prst="rect">
            <a:avLst/>
          </a:prstGeom>
          <a:noFill/>
        </p:spPr>
        <p:txBody>
          <a:bodyPr wrap="square" rtlCol="0">
            <a:spAutoFit/>
          </a:bodyPr>
          <a:lstStyle/>
          <a:p>
            <a:r>
              <a:rPr lang="en-GB" sz="2800" dirty="0"/>
              <a:t>0.9 leaves 1/10</a:t>
            </a:r>
          </a:p>
          <a:p>
            <a:r>
              <a:rPr lang="en-GB" sz="2800" dirty="0"/>
              <a:t>1/10 of 180 =</a:t>
            </a:r>
          </a:p>
          <a:p>
            <a:r>
              <a:rPr lang="en-GB" sz="2800" dirty="0"/>
              <a:t>18</a:t>
            </a:r>
          </a:p>
        </p:txBody>
      </p:sp>
      <p:sp>
        <p:nvSpPr>
          <p:cNvPr id="4" name="TextBox 3"/>
          <p:cNvSpPr txBox="1"/>
          <p:nvPr/>
        </p:nvSpPr>
        <p:spPr>
          <a:xfrm>
            <a:off x="533400" y="228600"/>
            <a:ext cx="895350" cy="369332"/>
          </a:xfrm>
          <a:prstGeom prst="rect">
            <a:avLst/>
          </a:prstGeom>
          <a:noFill/>
        </p:spPr>
        <p:txBody>
          <a:bodyPr wrap="square" rtlCol="0">
            <a:spAutoFit/>
          </a:bodyPr>
          <a:lstStyle/>
          <a:p>
            <a:r>
              <a:rPr lang="en-GB" dirty="0"/>
              <a:t>Q12</a:t>
            </a:r>
          </a:p>
        </p:txBody>
      </p:sp>
      <p:sp>
        <p:nvSpPr>
          <p:cNvPr id="5" name="TextBox 4"/>
          <p:cNvSpPr txBox="1"/>
          <p:nvPr/>
        </p:nvSpPr>
        <p:spPr>
          <a:xfrm>
            <a:off x="1114425" y="1069976"/>
            <a:ext cx="10287000" cy="923330"/>
          </a:xfrm>
          <a:prstGeom prst="rect">
            <a:avLst/>
          </a:prstGeom>
          <a:noFill/>
        </p:spPr>
        <p:txBody>
          <a:bodyPr wrap="square" rtlCol="0">
            <a:spAutoFit/>
          </a:bodyPr>
          <a:lstStyle/>
          <a:p>
            <a:r>
              <a:rPr lang="en-GB" dirty="0"/>
              <a:t>0.9 of a year group of 180 pupils took part in a school sports day. </a:t>
            </a:r>
          </a:p>
          <a:p>
            <a:r>
              <a:rPr lang="en-GB" dirty="0"/>
              <a:t> </a:t>
            </a:r>
          </a:p>
          <a:p>
            <a:r>
              <a:rPr lang="en-GB" dirty="0"/>
              <a:t>How many pupils did not take part? </a:t>
            </a:r>
          </a:p>
        </p:txBody>
      </p:sp>
      <p:sp>
        <p:nvSpPr>
          <p:cNvPr id="2" name="TextBox 1"/>
          <p:cNvSpPr txBox="1"/>
          <p:nvPr/>
        </p:nvSpPr>
        <p:spPr>
          <a:xfrm>
            <a:off x="10027920" y="236136"/>
            <a:ext cx="1143000" cy="369332"/>
          </a:xfrm>
          <a:prstGeom prst="rect">
            <a:avLst/>
          </a:prstGeom>
          <a:noFill/>
        </p:spPr>
        <p:txBody>
          <a:bodyPr wrap="square" rtlCol="0">
            <a:spAutoFit/>
          </a:bodyPr>
          <a:lstStyle/>
          <a:p>
            <a:r>
              <a:rPr lang="en-GB" dirty="0"/>
              <a:t>Test 4</a:t>
            </a:r>
          </a:p>
        </p:txBody>
      </p:sp>
      <p:sp>
        <p:nvSpPr>
          <p:cNvPr id="7" name="Rectangle 6"/>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18</a:t>
            </a:r>
            <a:endParaRPr lang="en-GB" dirty="0">
              <a:solidFill>
                <a:schemeClr val="tx1"/>
              </a:solidFill>
            </a:endParaRPr>
          </a:p>
        </p:txBody>
      </p:sp>
      <p:sp>
        <p:nvSpPr>
          <p:cNvPr id="8" name="TextBox 7"/>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1268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308324"/>
          </a:xfrm>
          <a:prstGeom prst="rect">
            <a:avLst/>
          </a:prstGeom>
          <a:noFill/>
        </p:spPr>
        <p:txBody>
          <a:bodyPr wrap="square" rtlCol="0">
            <a:spAutoFit/>
          </a:bodyPr>
          <a:lstStyle/>
          <a:p>
            <a:r>
              <a:rPr lang="en-GB" dirty="0"/>
              <a:t>10.  A group activity contains two tasks.</a:t>
            </a:r>
          </a:p>
          <a:p>
            <a:endParaRPr lang="en-GB" dirty="0"/>
          </a:p>
          <a:p>
            <a:r>
              <a:rPr lang="en-GB" dirty="0"/>
              <a:t>In the first task all 5 members of the group achieve 3 marks each.</a:t>
            </a:r>
          </a:p>
          <a:p>
            <a:endParaRPr lang="en-GB" dirty="0"/>
          </a:p>
          <a:p>
            <a:r>
              <a:rPr lang="en-GB" dirty="0"/>
              <a:t>In the second task 2 members of the group achieve 4 marks each and the other 3 members achieve 3 marks each.</a:t>
            </a:r>
          </a:p>
          <a:p>
            <a:endParaRPr lang="en-GB" dirty="0"/>
          </a:p>
          <a:p>
            <a:r>
              <a:rPr lang="en-GB" dirty="0"/>
              <a:t>What is the total number of marks achieved by the group?</a:t>
            </a:r>
          </a:p>
        </p:txBody>
      </p:sp>
      <p:sp>
        <p:nvSpPr>
          <p:cNvPr id="3" name="TextBox 2"/>
          <p:cNvSpPr txBox="1"/>
          <p:nvPr/>
        </p:nvSpPr>
        <p:spPr>
          <a:xfrm>
            <a:off x="1242874" y="3426781"/>
            <a:ext cx="5610687" cy="2677656"/>
          </a:xfrm>
          <a:prstGeom prst="rect">
            <a:avLst/>
          </a:prstGeom>
          <a:noFill/>
        </p:spPr>
        <p:txBody>
          <a:bodyPr wrap="square" rtlCol="0">
            <a:spAutoFit/>
          </a:bodyPr>
          <a:lstStyle/>
          <a:p>
            <a:r>
              <a:rPr lang="en-GB" sz="2800" dirty="0"/>
              <a:t>5 x 3=</a:t>
            </a:r>
          </a:p>
          <a:p>
            <a:r>
              <a:rPr lang="en-GB" sz="2800" dirty="0"/>
              <a:t>15</a:t>
            </a:r>
          </a:p>
          <a:p>
            <a:r>
              <a:rPr lang="en-GB" sz="2800" dirty="0"/>
              <a:t>2 x 4 + 3 x 3=</a:t>
            </a:r>
          </a:p>
          <a:p>
            <a:r>
              <a:rPr lang="en-GB" sz="2800" dirty="0"/>
              <a:t>17</a:t>
            </a:r>
          </a:p>
          <a:p>
            <a:r>
              <a:rPr lang="en-GB" sz="2800" dirty="0"/>
              <a:t>Total = 15 + 17</a:t>
            </a:r>
          </a:p>
          <a:p>
            <a:r>
              <a:rPr lang="en-GB" sz="2800" dirty="0"/>
              <a:t>         = 32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32</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17945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9709" y="585926"/>
            <a:ext cx="6924582" cy="1200329"/>
          </a:xfrm>
          <a:prstGeom prst="rect">
            <a:avLst/>
          </a:prstGeom>
          <a:noFill/>
        </p:spPr>
        <p:txBody>
          <a:bodyPr wrap="square" rtlCol="0">
            <a:spAutoFit/>
          </a:bodyPr>
          <a:lstStyle/>
          <a:p>
            <a:r>
              <a:rPr lang="en-GB" dirty="0"/>
              <a:t>1.   In a year group of 110 pupils, 66 pupils have school dinners.</a:t>
            </a:r>
          </a:p>
          <a:p>
            <a:endParaRPr lang="en-GB" dirty="0"/>
          </a:p>
          <a:p>
            <a:r>
              <a:rPr lang="en-GB" dirty="0"/>
              <a:t>What proportion of the year group do not have school dinners?</a:t>
            </a:r>
          </a:p>
          <a:p>
            <a:r>
              <a:rPr lang="en-GB" dirty="0"/>
              <a:t>Give your answer as a decimal.</a:t>
            </a:r>
          </a:p>
        </p:txBody>
      </p:sp>
      <p:sp>
        <p:nvSpPr>
          <p:cNvPr id="3" name="TextBox 2"/>
          <p:cNvSpPr txBox="1"/>
          <p:nvPr/>
        </p:nvSpPr>
        <p:spPr>
          <a:xfrm>
            <a:off x="1216241" y="2183907"/>
            <a:ext cx="6569476" cy="2739211"/>
          </a:xfrm>
          <a:prstGeom prst="rect">
            <a:avLst/>
          </a:prstGeom>
          <a:noFill/>
        </p:spPr>
        <p:txBody>
          <a:bodyPr wrap="square" rtlCol="0">
            <a:spAutoFit/>
          </a:bodyPr>
          <a:lstStyle/>
          <a:p>
            <a:r>
              <a:rPr lang="en-GB" sz="2800" dirty="0"/>
              <a:t>Don’t = 110 – 66</a:t>
            </a:r>
          </a:p>
          <a:p>
            <a:r>
              <a:rPr lang="en-GB" sz="2800" dirty="0"/>
              <a:t>         = 44</a:t>
            </a:r>
          </a:p>
          <a:p>
            <a:r>
              <a:rPr lang="en-GB" sz="2800" dirty="0"/>
              <a:t>Proportion that don’t = 44 out of 110</a:t>
            </a:r>
          </a:p>
          <a:p>
            <a:r>
              <a:rPr lang="en-GB" sz="2800" dirty="0"/>
              <a:t>                                 = 44 / 110</a:t>
            </a:r>
          </a:p>
          <a:p>
            <a:r>
              <a:rPr lang="en-GB" sz="2800" dirty="0"/>
              <a:t>                                 = 4 / 10 (</a:t>
            </a:r>
            <a:r>
              <a:rPr lang="en-GB" altLang="en-US" sz="2800" dirty="0">
                <a:cs typeface="Times New Roman" panose="02020603050405020304" pitchFamily="18" charset="0"/>
                <a:sym typeface="Symbol" panose="05050102010706020507" pitchFamily="18" charset="2"/>
              </a:rPr>
              <a:t> </a:t>
            </a:r>
            <a:r>
              <a:rPr lang="en-GB" sz="2800" dirty="0"/>
              <a:t>11)</a:t>
            </a:r>
          </a:p>
          <a:p>
            <a:r>
              <a:rPr lang="en-GB" sz="2800" dirty="0"/>
              <a:t>                                 = 0.4</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5969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9A.  For a practical task, a primary teacher needs 23 millilitres of liquid for each pupil.</a:t>
            </a:r>
          </a:p>
          <a:p>
            <a:endParaRPr lang="en-GB" dirty="0"/>
          </a:p>
          <a:p>
            <a:r>
              <a:rPr lang="en-GB" dirty="0"/>
              <a:t>There are 31 pupils in the class.</a:t>
            </a:r>
          </a:p>
          <a:p>
            <a:endParaRPr lang="en-GB" dirty="0"/>
          </a:p>
          <a:p>
            <a:r>
              <a:rPr lang="en-GB" dirty="0"/>
              <a:t>How many ml of liquid are needed?</a:t>
            </a:r>
          </a:p>
        </p:txBody>
      </p:sp>
      <p:sp>
        <p:nvSpPr>
          <p:cNvPr id="3" name="TextBox 2"/>
          <p:cNvSpPr txBox="1"/>
          <p:nvPr/>
        </p:nvSpPr>
        <p:spPr>
          <a:xfrm>
            <a:off x="1242874" y="2876365"/>
            <a:ext cx="5610687" cy="954107"/>
          </a:xfrm>
          <a:prstGeom prst="rect">
            <a:avLst/>
          </a:prstGeom>
          <a:noFill/>
        </p:spPr>
        <p:txBody>
          <a:bodyPr wrap="square" rtlCol="0">
            <a:spAutoFit/>
          </a:bodyPr>
          <a:lstStyle/>
          <a:p>
            <a:r>
              <a:rPr lang="en-GB" sz="2800" dirty="0"/>
              <a:t>31 </a:t>
            </a:r>
            <a:r>
              <a:rPr lang="en-GB" sz="2800" dirty="0">
                <a:cs typeface="Times New Roman" panose="02020603050405020304" pitchFamily="18" charset="0"/>
                <a:sym typeface="Symbol" panose="05050102010706020507" pitchFamily="18" charset="2"/>
              </a:rPr>
              <a:t>x 23</a:t>
            </a:r>
            <a:r>
              <a:rPr lang="en-GB" sz="2800" dirty="0"/>
              <a:t> =</a:t>
            </a:r>
          </a:p>
          <a:p>
            <a:r>
              <a:rPr lang="en-GB" sz="2800" dirty="0"/>
              <a:t>713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713</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32319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923330"/>
          </a:xfrm>
          <a:prstGeom prst="rect">
            <a:avLst/>
          </a:prstGeom>
          <a:noFill/>
        </p:spPr>
        <p:txBody>
          <a:bodyPr wrap="square" rtlCol="0">
            <a:spAutoFit/>
          </a:bodyPr>
          <a:lstStyle/>
          <a:p>
            <a:r>
              <a:rPr lang="en-GB" dirty="0"/>
              <a:t>3A.  In a year group of 120 pupils, 12 achieved an A* in GCSE English.</a:t>
            </a:r>
          </a:p>
          <a:p>
            <a:pPr marL="342900" indent="-342900">
              <a:buFont typeface="+mj-lt"/>
              <a:buAutoNum type="arabicPeriod" startAt="3"/>
            </a:pPr>
            <a:endParaRPr lang="en-GB" dirty="0"/>
          </a:p>
          <a:p>
            <a:pPr algn="just"/>
            <a:r>
              <a:rPr lang="en-GB" dirty="0"/>
              <a:t>What percentage of the year group achieved an A* in GCSE English? </a:t>
            </a:r>
          </a:p>
        </p:txBody>
      </p:sp>
      <p:sp>
        <p:nvSpPr>
          <p:cNvPr id="3" name="TextBox 2"/>
          <p:cNvSpPr txBox="1"/>
          <p:nvPr/>
        </p:nvSpPr>
        <p:spPr>
          <a:xfrm>
            <a:off x="1615736" y="2938508"/>
            <a:ext cx="3977196" cy="1815882"/>
          </a:xfrm>
          <a:prstGeom prst="rect">
            <a:avLst/>
          </a:prstGeom>
          <a:noFill/>
        </p:spPr>
        <p:txBody>
          <a:bodyPr wrap="square" rtlCol="0">
            <a:spAutoFit/>
          </a:bodyPr>
          <a:lstStyle/>
          <a:p>
            <a:r>
              <a:rPr lang="en-GB" sz="2800" dirty="0"/>
              <a:t>12 out of 120 =</a:t>
            </a:r>
          </a:p>
          <a:p>
            <a:r>
              <a:rPr lang="en-GB" sz="2800" dirty="0"/>
              <a:t>12/120          =</a:t>
            </a:r>
          </a:p>
          <a:p>
            <a:r>
              <a:rPr lang="en-GB" sz="2800" dirty="0"/>
              <a:t>1/ 10             =</a:t>
            </a:r>
          </a:p>
          <a:p>
            <a:r>
              <a:rPr lang="en-GB" sz="2800" dirty="0"/>
              <a:t>10%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94221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565" y="612559"/>
            <a:ext cx="7306322" cy="1754326"/>
          </a:xfrm>
          <a:prstGeom prst="rect">
            <a:avLst/>
          </a:prstGeom>
          <a:noFill/>
        </p:spPr>
        <p:txBody>
          <a:bodyPr wrap="square" rtlCol="0">
            <a:spAutoFit/>
          </a:bodyPr>
          <a:lstStyle/>
          <a:p>
            <a:r>
              <a:rPr lang="en-GB" dirty="0"/>
              <a:t>Practice A:   In a maths exam </a:t>
            </a:r>
            <a:r>
              <a:rPr lang="en-GB" baseline="30000" dirty="0"/>
              <a:t>2</a:t>
            </a:r>
            <a:r>
              <a:rPr lang="en-GB" dirty="0"/>
              <a:t>/</a:t>
            </a:r>
            <a:r>
              <a:rPr lang="en-GB" baseline="-25000" dirty="0"/>
              <a:t>3</a:t>
            </a:r>
            <a:r>
              <a:rPr lang="en-GB" dirty="0"/>
              <a:t>  of the total marks come from a written paper and </a:t>
            </a:r>
            <a:r>
              <a:rPr lang="en-GB" baseline="30000" dirty="0"/>
              <a:t>1</a:t>
            </a:r>
            <a:r>
              <a:rPr lang="en-GB" dirty="0"/>
              <a:t>/</a:t>
            </a:r>
            <a:r>
              <a:rPr lang="en-GB" baseline="-25000" dirty="0"/>
              <a:t>3</a:t>
            </a:r>
            <a:r>
              <a:rPr lang="en-GB" dirty="0"/>
              <a:t> of the marks from coursework.</a:t>
            </a:r>
          </a:p>
          <a:p>
            <a:endParaRPr lang="en-GB" dirty="0"/>
          </a:p>
          <a:p>
            <a:r>
              <a:rPr lang="en-GB" dirty="0"/>
              <a:t>In the written paper </a:t>
            </a:r>
            <a:r>
              <a:rPr lang="en-GB" baseline="30000" dirty="0"/>
              <a:t>1</a:t>
            </a:r>
            <a:r>
              <a:rPr lang="en-GB" dirty="0"/>
              <a:t>/</a:t>
            </a:r>
            <a:r>
              <a:rPr lang="en-GB" baseline="-25000" dirty="0"/>
              <a:t>5</a:t>
            </a:r>
            <a:r>
              <a:rPr lang="en-GB" dirty="0"/>
              <a:t> of the marks come from a mental test.</a:t>
            </a:r>
          </a:p>
          <a:p>
            <a:endParaRPr lang="en-GB" dirty="0"/>
          </a:p>
          <a:p>
            <a:r>
              <a:rPr lang="en-GB" dirty="0"/>
              <a:t>What fraction of the total marks come from the mental test?</a:t>
            </a:r>
          </a:p>
        </p:txBody>
      </p:sp>
      <p:sp>
        <p:nvSpPr>
          <p:cNvPr id="3" name="TextBox 2"/>
          <p:cNvSpPr txBox="1"/>
          <p:nvPr/>
        </p:nvSpPr>
        <p:spPr>
          <a:xfrm>
            <a:off x="1606858" y="2885243"/>
            <a:ext cx="2219418" cy="1384995"/>
          </a:xfrm>
          <a:prstGeom prst="rect">
            <a:avLst/>
          </a:prstGeom>
          <a:noFill/>
        </p:spPr>
        <p:txBody>
          <a:bodyPr wrap="square" rtlCol="0">
            <a:spAutoFit/>
          </a:bodyPr>
          <a:lstStyle/>
          <a:p>
            <a:r>
              <a:rPr lang="en-GB" sz="2800" baseline="30000" dirty="0"/>
              <a:t>1</a:t>
            </a:r>
            <a:r>
              <a:rPr lang="en-GB" sz="2800" dirty="0"/>
              <a:t>/</a:t>
            </a:r>
            <a:r>
              <a:rPr lang="en-GB" sz="2800" baseline="-25000" dirty="0"/>
              <a:t>5</a:t>
            </a:r>
            <a:r>
              <a:rPr lang="en-GB" sz="2800" dirty="0"/>
              <a:t> of </a:t>
            </a:r>
            <a:r>
              <a:rPr lang="en-GB" sz="2800" baseline="30000" dirty="0"/>
              <a:t>2</a:t>
            </a:r>
            <a:r>
              <a:rPr lang="en-GB" sz="2800" dirty="0"/>
              <a:t>/</a:t>
            </a:r>
            <a:r>
              <a:rPr lang="en-GB" sz="2800" baseline="-25000" dirty="0"/>
              <a:t>3</a:t>
            </a:r>
            <a:r>
              <a:rPr lang="en-GB" sz="2800" dirty="0"/>
              <a:t> = </a:t>
            </a:r>
          </a:p>
          <a:p>
            <a:r>
              <a:rPr lang="en-GB" sz="2800" baseline="30000" dirty="0"/>
              <a:t>1</a:t>
            </a:r>
            <a:r>
              <a:rPr lang="en-GB" sz="2800" dirty="0"/>
              <a:t>/</a:t>
            </a:r>
            <a:r>
              <a:rPr lang="en-GB" sz="2800" baseline="-25000" dirty="0"/>
              <a:t>5</a:t>
            </a:r>
            <a:r>
              <a:rPr lang="en-GB" sz="2800" dirty="0"/>
              <a:t> x </a:t>
            </a:r>
            <a:r>
              <a:rPr lang="en-GB" sz="2800" baseline="30000" dirty="0"/>
              <a:t>2</a:t>
            </a:r>
            <a:r>
              <a:rPr lang="en-GB" sz="2800" dirty="0"/>
              <a:t>/</a:t>
            </a:r>
            <a:r>
              <a:rPr lang="en-GB" sz="2800" baseline="-25000" dirty="0"/>
              <a:t>3</a:t>
            </a:r>
            <a:r>
              <a:rPr lang="en-GB" sz="2800" dirty="0"/>
              <a:t> =</a:t>
            </a:r>
          </a:p>
          <a:p>
            <a:r>
              <a:rPr lang="en-GB" sz="2800" baseline="30000" dirty="0"/>
              <a:t>2</a:t>
            </a:r>
            <a:r>
              <a:rPr lang="en-GB" sz="2800" dirty="0"/>
              <a:t>/</a:t>
            </a:r>
            <a:r>
              <a:rPr lang="en-GB" sz="2800" baseline="-25000" dirty="0"/>
              <a:t>15</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2/15</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70045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9709" y="585926"/>
            <a:ext cx="6924582" cy="1200329"/>
          </a:xfrm>
          <a:prstGeom prst="rect">
            <a:avLst/>
          </a:prstGeom>
          <a:noFill/>
        </p:spPr>
        <p:txBody>
          <a:bodyPr wrap="square" rtlCol="0">
            <a:spAutoFit/>
          </a:bodyPr>
          <a:lstStyle/>
          <a:p>
            <a:r>
              <a:rPr lang="en-GB" dirty="0"/>
              <a:t>1A.   In a year group of 50 pupils, 35 pupils have school dinners.</a:t>
            </a:r>
          </a:p>
          <a:p>
            <a:endParaRPr lang="en-GB" dirty="0"/>
          </a:p>
          <a:p>
            <a:r>
              <a:rPr lang="en-GB" dirty="0"/>
              <a:t>What proportion of the year group do not have school dinners?</a:t>
            </a:r>
          </a:p>
          <a:p>
            <a:r>
              <a:rPr lang="en-GB" dirty="0"/>
              <a:t>Give your answer as a decimal.</a:t>
            </a:r>
          </a:p>
        </p:txBody>
      </p:sp>
      <p:sp>
        <p:nvSpPr>
          <p:cNvPr id="3" name="TextBox 2"/>
          <p:cNvSpPr txBox="1"/>
          <p:nvPr/>
        </p:nvSpPr>
        <p:spPr>
          <a:xfrm>
            <a:off x="1216241" y="2183907"/>
            <a:ext cx="6569476" cy="2677656"/>
          </a:xfrm>
          <a:prstGeom prst="rect">
            <a:avLst/>
          </a:prstGeom>
          <a:noFill/>
        </p:spPr>
        <p:txBody>
          <a:bodyPr wrap="square" rtlCol="0">
            <a:spAutoFit/>
          </a:bodyPr>
          <a:lstStyle/>
          <a:p>
            <a:r>
              <a:rPr lang="en-GB" sz="2800" dirty="0"/>
              <a:t>Don’t = 50 – 35</a:t>
            </a:r>
          </a:p>
          <a:p>
            <a:r>
              <a:rPr lang="en-GB" sz="2800" dirty="0"/>
              <a:t>         = 15</a:t>
            </a:r>
          </a:p>
          <a:p>
            <a:r>
              <a:rPr lang="en-GB" sz="2800" dirty="0"/>
              <a:t>Proportion that don’t = 15 out of 50</a:t>
            </a:r>
          </a:p>
          <a:p>
            <a:r>
              <a:rPr lang="en-GB" sz="2800" dirty="0"/>
              <a:t>                                 = 15 / 50</a:t>
            </a:r>
          </a:p>
          <a:p>
            <a:r>
              <a:rPr lang="en-GB" sz="2800" dirty="0"/>
              <a:t>                                 = 3 / 10 </a:t>
            </a:r>
          </a:p>
          <a:p>
            <a:r>
              <a:rPr lang="en-GB" sz="2800" dirty="0"/>
              <a:t>                                 = 0.3</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0.3</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2324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1200329"/>
          </a:xfrm>
          <a:prstGeom prst="rect">
            <a:avLst/>
          </a:prstGeom>
          <a:noFill/>
        </p:spPr>
        <p:txBody>
          <a:bodyPr wrap="square" rtlCol="0">
            <a:spAutoFit/>
          </a:bodyPr>
          <a:lstStyle/>
          <a:p>
            <a:pPr marL="342900" indent="-342900">
              <a:buAutoNum type="arabicPeriod" startAt="2"/>
            </a:pPr>
            <a:r>
              <a:rPr lang="en-GB" dirty="0"/>
              <a:t>In a year group of 120 pupils, 75% achieved a Level 4 or Level 5 in Key Stage 2 English. 65 pupils achieved a level 4.</a:t>
            </a:r>
          </a:p>
          <a:p>
            <a:pPr marL="342900" indent="-342900">
              <a:buAutoNum type="arabicPeriod" startAt="2"/>
            </a:pPr>
            <a:endParaRPr lang="en-GB" dirty="0"/>
          </a:p>
          <a:p>
            <a:r>
              <a:rPr lang="en-GB" dirty="0"/>
              <a:t>How many achieved a Level 5?</a:t>
            </a:r>
          </a:p>
        </p:txBody>
      </p:sp>
      <p:sp>
        <p:nvSpPr>
          <p:cNvPr id="3" name="TextBox 2"/>
          <p:cNvSpPr txBox="1"/>
          <p:nvPr/>
        </p:nvSpPr>
        <p:spPr>
          <a:xfrm>
            <a:off x="1669002" y="2894120"/>
            <a:ext cx="3977196" cy="2677656"/>
          </a:xfrm>
          <a:prstGeom prst="rect">
            <a:avLst/>
          </a:prstGeom>
          <a:noFill/>
        </p:spPr>
        <p:txBody>
          <a:bodyPr wrap="square" rtlCol="0">
            <a:spAutoFit/>
          </a:bodyPr>
          <a:lstStyle/>
          <a:p>
            <a:r>
              <a:rPr lang="en-GB" sz="2800" dirty="0"/>
              <a:t>75% of 120 =</a:t>
            </a:r>
          </a:p>
          <a:p>
            <a:r>
              <a:rPr lang="en-GB" sz="2800" dirty="0"/>
              <a:t>¾    of 120 =</a:t>
            </a:r>
          </a:p>
          <a:p>
            <a:r>
              <a:rPr lang="en-GB" sz="2800" dirty="0"/>
              <a:t>90</a:t>
            </a:r>
          </a:p>
          <a:p>
            <a:endParaRPr lang="en-GB" sz="2800" dirty="0"/>
          </a:p>
          <a:p>
            <a:r>
              <a:rPr lang="en-GB" sz="2800" dirty="0"/>
              <a:t>Level 5 = 90 – 65</a:t>
            </a:r>
          </a:p>
          <a:p>
            <a:r>
              <a:rPr lang="en-GB" sz="2800" dirty="0"/>
              <a:t>            = 25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25</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65985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9.  For a practical task, a primary teacher needs 25 millilitres of liquid for each pupil.</a:t>
            </a:r>
          </a:p>
          <a:p>
            <a:endParaRPr lang="en-GB" dirty="0"/>
          </a:p>
          <a:p>
            <a:r>
              <a:rPr lang="en-GB" dirty="0"/>
              <a:t>There are 28 pupils in the class.</a:t>
            </a:r>
          </a:p>
          <a:p>
            <a:endParaRPr lang="en-GB" dirty="0"/>
          </a:p>
          <a:p>
            <a:r>
              <a:rPr lang="en-GB" dirty="0"/>
              <a:t>How many ml of liquid are needed?</a:t>
            </a:r>
          </a:p>
        </p:txBody>
      </p:sp>
      <p:sp>
        <p:nvSpPr>
          <p:cNvPr id="3" name="TextBox 2"/>
          <p:cNvSpPr txBox="1"/>
          <p:nvPr/>
        </p:nvSpPr>
        <p:spPr>
          <a:xfrm>
            <a:off x="1242874" y="2876365"/>
            <a:ext cx="5610687" cy="954107"/>
          </a:xfrm>
          <a:prstGeom prst="rect">
            <a:avLst/>
          </a:prstGeom>
          <a:noFill/>
        </p:spPr>
        <p:txBody>
          <a:bodyPr wrap="square" rtlCol="0">
            <a:spAutoFit/>
          </a:bodyPr>
          <a:lstStyle/>
          <a:p>
            <a:r>
              <a:rPr lang="en-GB" sz="2800" dirty="0"/>
              <a:t>28 </a:t>
            </a:r>
            <a:r>
              <a:rPr lang="en-GB" sz="2800" dirty="0">
                <a:cs typeface="Times New Roman" panose="02020603050405020304" pitchFamily="18" charset="0"/>
                <a:sym typeface="Symbol" panose="05050102010706020507" pitchFamily="18" charset="2"/>
              </a:rPr>
              <a:t>x 25</a:t>
            </a:r>
            <a:r>
              <a:rPr lang="en-GB" sz="2800" dirty="0"/>
              <a:t> =</a:t>
            </a:r>
          </a:p>
          <a:p>
            <a:r>
              <a:rPr lang="en-GB" sz="2800" dirty="0"/>
              <a:t>700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700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70069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1200329"/>
          </a:xfrm>
          <a:prstGeom prst="rect">
            <a:avLst/>
          </a:prstGeom>
          <a:noFill/>
        </p:spPr>
        <p:txBody>
          <a:bodyPr wrap="square" rtlCol="0">
            <a:spAutoFit/>
          </a:bodyPr>
          <a:lstStyle/>
          <a:p>
            <a:r>
              <a:rPr lang="en-GB" dirty="0"/>
              <a:t>2A.   In a year group of 140 pupils, 25% achieved a Level 4 or Level 5 in Key Stage 2 English. 12 pupils achieved a level 4.</a:t>
            </a:r>
          </a:p>
          <a:p>
            <a:pPr marL="342900" indent="-342900">
              <a:buAutoNum type="arabicPeriod" startAt="2"/>
            </a:pPr>
            <a:endParaRPr lang="en-GB" dirty="0"/>
          </a:p>
          <a:p>
            <a:r>
              <a:rPr lang="en-GB" dirty="0"/>
              <a:t>How many achieved a Level 5?</a:t>
            </a:r>
          </a:p>
        </p:txBody>
      </p:sp>
      <p:sp>
        <p:nvSpPr>
          <p:cNvPr id="3" name="TextBox 2"/>
          <p:cNvSpPr txBox="1"/>
          <p:nvPr/>
        </p:nvSpPr>
        <p:spPr>
          <a:xfrm>
            <a:off x="1669002" y="2894120"/>
            <a:ext cx="3977196" cy="2677656"/>
          </a:xfrm>
          <a:prstGeom prst="rect">
            <a:avLst/>
          </a:prstGeom>
          <a:noFill/>
        </p:spPr>
        <p:txBody>
          <a:bodyPr wrap="square" rtlCol="0">
            <a:spAutoFit/>
          </a:bodyPr>
          <a:lstStyle/>
          <a:p>
            <a:r>
              <a:rPr lang="en-GB" sz="2800" dirty="0"/>
              <a:t>25% of 140 =</a:t>
            </a:r>
          </a:p>
          <a:p>
            <a:r>
              <a:rPr lang="en-GB" sz="2800" dirty="0"/>
              <a:t>¼   of 140 =</a:t>
            </a:r>
          </a:p>
          <a:p>
            <a:r>
              <a:rPr lang="en-GB" sz="2800" dirty="0"/>
              <a:t>35</a:t>
            </a:r>
          </a:p>
          <a:p>
            <a:endParaRPr lang="en-GB" sz="2800" dirty="0"/>
          </a:p>
          <a:p>
            <a:r>
              <a:rPr lang="en-GB" sz="2800" dirty="0"/>
              <a:t>Level 5 = 35 – 12</a:t>
            </a:r>
          </a:p>
          <a:p>
            <a:r>
              <a:rPr lang="en-GB" sz="2800" dirty="0"/>
              <a:t>            = 23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23</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15504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4A.   A pupil entering a Year 4 class has an actual age of 8 years 9 months.</a:t>
            </a:r>
          </a:p>
          <a:p>
            <a:endParaRPr lang="en-GB" dirty="0"/>
          </a:p>
          <a:p>
            <a:r>
              <a:rPr lang="en-GB" dirty="0"/>
              <a:t>The report from his previous school states that his reading age is 17 months above his actual age.</a:t>
            </a:r>
          </a:p>
          <a:p>
            <a:endParaRPr lang="en-GB" dirty="0"/>
          </a:p>
          <a:p>
            <a:r>
              <a:rPr lang="en-GB" dirty="0"/>
              <a:t>What is the pupil’s reading age in years and months?</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8 years 9 months + 17 months =</a:t>
            </a:r>
          </a:p>
          <a:p>
            <a:r>
              <a:rPr lang="en-GB" sz="2800" dirty="0"/>
              <a:t>10 years 2 months</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 y 2 m</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57487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5A.   A sixth form group raises £93.40 for charity.</a:t>
            </a:r>
          </a:p>
          <a:p>
            <a:endParaRPr lang="en-GB" dirty="0"/>
          </a:p>
          <a:p>
            <a:r>
              <a:rPr lang="en-GB" dirty="0"/>
              <a:t>The money will be equally divided between four charities.</a:t>
            </a:r>
          </a:p>
          <a:p>
            <a:endParaRPr lang="en-GB" dirty="0"/>
          </a:p>
          <a:p>
            <a:r>
              <a:rPr lang="en-GB" dirty="0"/>
              <a:t>How much money will each charity receive?</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93.40 </a:t>
            </a:r>
            <a:r>
              <a:rPr lang="en-GB" altLang="en-US" sz="2800" dirty="0">
                <a:cs typeface="Times New Roman" panose="02020603050405020304" pitchFamily="18" charset="0"/>
                <a:sym typeface="Symbol" panose="05050102010706020507" pitchFamily="18" charset="2"/>
              </a:rPr>
              <a:t></a:t>
            </a:r>
            <a:r>
              <a:rPr lang="en-GB" sz="2800" dirty="0"/>
              <a:t> 4 =</a:t>
            </a:r>
          </a:p>
          <a:p>
            <a:r>
              <a:rPr lang="en-GB" sz="2800" dirty="0"/>
              <a:t>£23.35</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£23.35</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22428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923330"/>
          </a:xfrm>
          <a:prstGeom prst="rect">
            <a:avLst/>
          </a:prstGeom>
          <a:noFill/>
        </p:spPr>
        <p:txBody>
          <a:bodyPr wrap="square" rtlCol="0">
            <a:spAutoFit/>
          </a:bodyPr>
          <a:lstStyle/>
          <a:p>
            <a:pPr marL="342900" indent="-342900">
              <a:buFont typeface="+mj-lt"/>
              <a:buAutoNum type="arabicPeriod" startAt="3"/>
            </a:pPr>
            <a:r>
              <a:rPr lang="en-GB" dirty="0"/>
              <a:t>In a year group of 120 pupils, 15 achieved an A* in GCSE English.</a:t>
            </a:r>
          </a:p>
          <a:p>
            <a:pPr marL="342900" indent="-342900">
              <a:buFont typeface="+mj-lt"/>
              <a:buAutoNum type="arabicPeriod" startAt="3"/>
            </a:pPr>
            <a:endParaRPr lang="en-GB" dirty="0"/>
          </a:p>
          <a:p>
            <a:pPr algn="just"/>
            <a:r>
              <a:rPr lang="en-GB" dirty="0"/>
              <a:t>What percentage of the year group achieved an A* in GCSE English? </a:t>
            </a:r>
          </a:p>
        </p:txBody>
      </p:sp>
      <p:sp>
        <p:nvSpPr>
          <p:cNvPr id="3" name="TextBox 2"/>
          <p:cNvSpPr txBox="1"/>
          <p:nvPr/>
        </p:nvSpPr>
        <p:spPr>
          <a:xfrm>
            <a:off x="1669002" y="2894120"/>
            <a:ext cx="3977196" cy="2677656"/>
          </a:xfrm>
          <a:prstGeom prst="rect">
            <a:avLst/>
          </a:prstGeom>
          <a:noFill/>
        </p:spPr>
        <p:txBody>
          <a:bodyPr wrap="square" rtlCol="0">
            <a:spAutoFit/>
          </a:bodyPr>
          <a:lstStyle/>
          <a:p>
            <a:r>
              <a:rPr lang="en-GB" sz="2800" dirty="0"/>
              <a:t>15 out of 120 =</a:t>
            </a:r>
          </a:p>
          <a:p>
            <a:r>
              <a:rPr lang="en-GB" sz="2800" dirty="0"/>
              <a:t>15/120          =</a:t>
            </a:r>
          </a:p>
          <a:p>
            <a:r>
              <a:rPr lang="en-GB" sz="2800" dirty="0"/>
              <a:t>3/ 24             =</a:t>
            </a:r>
          </a:p>
          <a:p>
            <a:r>
              <a:rPr lang="en-GB" sz="2800" dirty="0"/>
              <a:t>1/8                =</a:t>
            </a:r>
          </a:p>
          <a:p>
            <a:r>
              <a:rPr lang="en-GB" sz="2800" dirty="0"/>
              <a:t>12 ½ / 100     =</a:t>
            </a:r>
          </a:p>
          <a:p>
            <a:r>
              <a:rPr lang="en-GB" sz="2800" dirty="0"/>
              <a:t>12 ½ %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12 ½ %</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63997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7A.  A primary school has 60 pupils in Year 6.</a:t>
            </a:r>
          </a:p>
          <a:p>
            <a:endParaRPr lang="en-GB" dirty="0"/>
          </a:p>
          <a:p>
            <a:r>
              <a:rPr lang="en-GB" dirty="0"/>
              <a:t>Thirty six of these pupils achieved three Level 5s in the Key Stage 2 tests.</a:t>
            </a:r>
          </a:p>
          <a:p>
            <a:endParaRPr lang="en-GB" dirty="0"/>
          </a:p>
          <a:p>
            <a:r>
              <a:rPr lang="en-GB" dirty="0"/>
              <a:t>What proportion of the year group achieved three Level 5s?</a:t>
            </a:r>
          </a:p>
          <a:p>
            <a:endParaRPr lang="en-GB" dirty="0"/>
          </a:p>
          <a:p>
            <a:r>
              <a:rPr lang="en-GB" dirty="0"/>
              <a:t>Give your answer as percentage.</a:t>
            </a:r>
          </a:p>
        </p:txBody>
      </p:sp>
      <p:sp>
        <p:nvSpPr>
          <p:cNvPr id="3" name="TextBox 2"/>
          <p:cNvSpPr txBox="1"/>
          <p:nvPr/>
        </p:nvSpPr>
        <p:spPr>
          <a:xfrm>
            <a:off x="1242874" y="2876365"/>
            <a:ext cx="5610687" cy="2246769"/>
          </a:xfrm>
          <a:prstGeom prst="rect">
            <a:avLst/>
          </a:prstGeom>
          <a:noFill/>
        </p:spPr>
        <p:txBody>
          <a:bodyPr wrap="square" rtlCol="0">
            <a:spAutoFit/>
          </a:bodyPr>
          <a:lstStyle/>
          <a:p>
            <a:r>
              <a:rPr lang="en-GB" sz="2800" dirty="0"/>
              <a:t>36 </a:t>
            </a:r>
            <a:r>
              <a:rPr lang="en-GB" sz="2800" dirty="0">
                <a:cs typeface="Times New Roman" panose="02020603050405020304" pitchFamily="18" charset="0"/>
                <a:sym typeface="Symbol" panose="05050102010706020507" pitchFamily="18" charset="2"/>
              </a:rPr>
              <a:t>out of</a:t>
            </a:r>
            <a:r>
              <a:rPr lang="en-GB" sz="2800" dirty="0"/>
              <a:t> 60 =</a:t>
            </a:r>
          </a:p>
          <a:p>
            <a:r>
              <a:rPr lang="en-GB" sz="2800" dirty="0"/>
              <a:t>36/60 =</a:t>
            </a:r>
          </a:p>
          <a:p>
            <a:r>
              <a:rPr lang="en-GB" sz="2800" dirty="0"/>
              <a:t>3/5 =</a:t>
            </a:r>
          </a:p>
          <a:p>
            <a:r>
              <a:rPr lang="en-GB" sz="2800" dirty="0"/>
              <a:t>6/10 =</a:t>
            </a:r>
          </a:p>
          <a:p>
            <a:r>
              <a:rPr lang="en-GB" sz="2800" dirty="0"/>
              <a:t>60%</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60%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302300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308324"/>
          </a:xfrm>
          <a:prstGeom prst="rect">
            <a:avLst/>
          </a:prstGeom>
          <a:noFill/>
        </p:spPr>
        <p:txBody>
          <a:bodyPr wrap="square" rtlCol="0">
            <a:spAutoFit/>
          </a:bodyPr>
          <a:lstStyle/>
          <a:p>
            <a:r>
              <a:rPr lang="en-GB" dirty="0"/>
              <a:t>10A.  A group activity contains two tasks.</a:t>
            </a:r>
          </a:p>
          <a:p>
            <a:endParaRPr lang="en-GB" dirty="0"/>
          </a:p>
          <a:p>
            <a:r>
              <a:rPr lang="en-GB" dirty="0"/>
              <a:t>In the first task all 6 members of the group achieve 4 marks each.</a:t>
            </a:r>
          </a:p>
          <a:p>
            <a:endParaRPr lang="en-GB" dirty="0"/>
          </a:p>
          <a:p>
            <a:r>
              <a:rPr lang="en-GB" dirty="0"/>
              <a:t>In the second task 2 members of the group achieve 5 marks each and the other 4 members achieve 4 marks each.</a:t>
            </a:r>
          </a:p>
          <a:p>
            <a:endParaRPr lang="en-GB" dirty="0"/>
          </a:p>
          <a:p>
            <a:r>
              <a:rPr lang="en-GB" dirty="0"/>
              <a:t>What is the total number of marks achieved by the group?</a:t>
            </a:r>
          </a:p>
        </p:txBody>
      </p:sp>
      <p:sp>
        <p:nvSpPr>
          <p:cNvPr id="3" name="TextBox 2"/>
          <p:cNvSpPr txBox="1"/>
          <p:nvPr/>
        </p:nvSpPr>
        <p:spPr>
          <a:xfrm>
            <a:off x="1242874" y="3426781"/>
            <a:ext cx="5610687" cy="2677656"/>
          </a:xfrm>
          <a:prstGeom prst="rect">
            <a:avLst/>
          </a:prstGeom>
          <a:noFill/>
        </p:spPr>
        <p:txBody>
          <a:bodyPr wrap="square" rtlCol="0">
            <a:spAutoFit/>
          </a:bodyPr>
          <a:lstStyle/>
          <a:p>
            <a:r>
              <a:rPr lang="en-GB" sz="2800" dirty="0"/>
              <a:t>6 x 4=</a:t>
            </a:r>
          </a:p>
          <a:p>
            <a:r>
              <a:rPr lang="en-GB" sz="2800" dirty="0"/>
              <a:t>24</a:t>
            </a:r>
          </a:p>
          <a:p>
            <a:r>
              <a:rPr lang="en-GB" sz="2800" dirty="0"/>
              <a:t>2 x 5 + 4 x 4=</a:t>
            </a:r>
          </a:p>
          <a:p>
            <a:r>
              <a:rPr lang="en-GB" sz="2800" dirty="0"/>
              <a:t>26</a:t>
            </a:r>
          </a:p>
          <a:p>
            <a:r>
              <a:rPr lang="en-GB" sz="2800" dirty="0"/>
              <a:t>Total = 24 + 26</a:t>
            </a:r>
          </a:p>
          <a:p>
            <a:r>
              <a:rPr lang="en-GB" sz="2800" dirty="0"/>
              <a:t>         = 50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92884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4.  A pupil entering a Year 6 class has an actual age of 10 years 11 months.</a:t>
            </a:r>
          </a:p>
          <a:p>
            <a:endParaRPr lang="en-GB" dirty="0"/>
          </a:p>
          <a:p>
            <a:r>
              <a:rPr lang="en-GB" dirty="0"/>
              <a:t>The report from his previous school states that his reading age is 15 months above his actual age.</a:t>
            </a:r>
          </a:p>
          <a:p>
            <a:endParaRPr lang="en-GB" dirty="0"/>
          </a:p>
          <a:p>
            <a:r>
              <a:rPr lang="en-GB" dirty="0"/>
              <a:t>What is the pupil’s reading age in years and months?</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10 years 11 months + 15 months =</a:t>
            </a:r>
          </a:p>
          <a:p>
            <a:r>
              <a:rPr lang="en-GB" sz="2800" dirty="0"/>
              <a:t>12 years 2 months</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12 y 2 m</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71194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8A.  A school teacher plans a trip which includes a 365 mile coach journey.</a:t>
            </a:r>
          </a:p>
          <a:p>
            <a:endParaRPr lang="en-GB" dirty="0"/>
          </a:p>
          <a:p>
            <a:r>
              <a:rPr lang="en-GB" dirty="0"/>
              <a:t>As an approximation 8 km is equal to 5 miles.</a:t>
            </a:r>
          </a:p>
          <a:p>
            <a:endParaRPr lang="en-GB" dirty="0"/>
          </a:p>
          <a:p>
            <a:r>
              <a:rPr lang="en-GB" dirty="0"/>
              <a:t>Using this approximation how long is the journey in km?</a:t>
            </a:r>
          </a:p>
          <a:p>
            <a:endParaRPr lang="en-GB" dirty="0"/>
          </a:p>
        </p:txBody>
      </p:sp>
      <p:sp>
        <p:nvSpPr>
          <p:cNvPr id="3" name="TextBox 2"/>
          <p:cNvSpPr txBox="1"/>
          <p:nvPr/>
        </p:nvSpPr>
        <p:spPr>
          <a:xfrm>
            <a:off x="1242874" y="2876365"/>
            <a:ext cx="5610687" cy="1815882"/>
          </a:xfrm>
          <a:prstGeom prst="rect">
            <a:avLst/>
          </a:prstGeom>
          <a:noFill/>
        </p:spPr>
        <p:txBody>
          <a:bodyPr wrap="square" rtlCol="0">
            <a:spAutoFit/>
          </a:bodyPr>
          <a:lstStyle/>
          <a:p>
            <a:r>
              <a:rPr lang="en-GB" sz="2800" dirty="0"/>
              <a:t>365 </a:t>
            </a:r>
            <a:r>
              <a:rPr lang="en-GB" altLang="en-US" sz="2800" dirty="0">
                <a:cs typeface="Times New Roman" panose="02020603050405020304" pitchFamily="18" charset="0"/>
                <a:sym typeface="Symbol" panose="05050102010706020507" pitchFamily="18" charset="2"/>
              </a:rPr>
              <a:t> 5 </a:t>
            </a:r>
            <a:r>
              <a:rPr lang="en-GB" sz="2800" dirty="0"/>
              <a:t>=</a:t>
            </a:r>
          </a:p>
          <a:p>
            <a:r>
              <a:rPr lang="en-GB" sz="2800" dirty="0"/>
              <a:t>73 </a:t>
            </a:r>
          </a:p>
          <a:p>
            <a:r>
              <a:rPr lang="en-GB" sz="2800" dirty="0"/>
              <a:t>73 x 8  =</a:t>
            </a:r>
          </a:p>
          <a:p>
            <a:r>
              <a:rPr lang="en-GB" sz="2800" dirty="0"/>
              <a:t>584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584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88036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6.  A teacher attends a consortium meeting.</a:t>
            </a:r>
          </a:p>
          <a:p>
            <a:endParaRPr lang="en-GB" dirty="0"/>
          </a:p>
          <a:p>
            <a:r>
              <a:rPr lang="en-GB" dirty="0"/>
              <a:t>The journey is 7.5 miles each way.</a:t>
            </a:r>
          </a:p>
          <a:p>
            <a:endParaRPr lang="en-GB" dirty="0"/>
          </a:p>
          <a:p>
            <a:r>
              <a:rPr lang="en-GB" dirty="0"/>
              <a:t>Travel expenses may be claimed at 40p per mile</a:t>
            </a:r>
          </a:p>
          <a:p>
            <a:endParaRPr lang="en-GB" dirty="0"/>
          </a:p>
          <a:p>
            <a:r>
              <a:rPr lang="en-GB" dirty="0"/>
              <a:t>How much is the teacher entitled to claim?</a:t>
            </a:r>
          </a:p>
        </p:txBody>
      </p:sp>
      <p:sp>
        <p:nvSpPr>
          <p:cNvPr id="3" name="TextBox 2"/>
          <p:cNvSpPr txBox="1"/>
          <p:nvPr/>
        </p:nvSpPr>
        <p:spPr>
          <a:xfrm>
            <a:off x="1189607" y="2876365"/>
            <a:ext cx="5610687" cy="2246769"/>
          </a:xfrm>
          <a:prstGeom prst="rect">
            <a:avLst/>
          </a:prstGeom>
          <a:noFill/>
        </p:spPr>
        <p:txBody>
          <a:bodyPr wrap="square" rtlCol="0">
            <a:spAutoFit/>
          </a:bodyPr>
          <a:lstStyle/>
          <a:p>
            <a:r>
              <a:rPr lang="en-GB" sz="2800" dirty="0"/>
              <a:t>7.5 </a:t>
            </a:r>
            <a:r>
              <a:rPr lang="en-GB" sz="2800" dirty="0">
                <a:cs typeface="Times New Roman" panose="02020603050405020304" pitchFamily="18" charset="0"/>
                <a:sym typeface="Symbol" panose="05050102010706020507" pitchFamily="18" charset="2"/>
              </a:rPr>
              <a:t>x</a:t>
            </a:r>
            <a:r>
              <a:rPr lang="en-GB" sz="2800" dirty="0"/>
              <a:t> 2 =</a:t>
            </a:r>
          </a:p>
          <a:p>
            <a:r>
              <a:rPr lang="en-GB" sz="2800" dirty="0"/>
              <a:t>15</a:t>
            </a:r>
          </a:p>
          <a:p>
            <a:r>
              <a:rPr lang="en-GB" sz="2800" dirty="0"/>
              <a:t>15 x 40 =</a:t>
            </a:r>
          </a:p>
          <a:p>
            <a:pPr marL="514350" indent="-514350">
              <a:buAutoNum type="arabicPlain" startAt="600"/>
            </a:pPr>
            <a:r>
              <a:rPr lang="en-GB" sz="2800" dirty="0"/>
              <a:t>=</a:t>
            </a:r>
          </a:p>
          <a:p>
            <a:r>
              <a:rPr lang="en-GB" sz="2800" dirty="0"/>
              <a:t>£6</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£6</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41119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565" y="612559"/>
            <a:ext cx="6711518" cy="1754326"/>
          </a:xfrm>
          <a:prstGeom prst="rect">
            <a:avLst/>
          </a:prstGeom>
          <a:noFill/>
        </p:spPr>
        <p:txBody>
          <a:bodyPr wrap="square" rtlCol="0">
            <a:spAutoFit/>
          </a:bodyPr>
          <a:lstStyle/>
          <a:p>
            <a:r>
              <a:rPr lang="en-GB" dirty="0"/>
              <a:t>Practice:   In a maths exam ¾ of the total marks come from a written paper and ¼ of the marks from coursework.</a:t>
            </a:r>
          </a:p>
          <a:p>
            <a:endParaRPr lang="en-GB" dirty="0"/>
          </a:p>
          <a:p>
            <a:r>
              <a:rPr lang="en-GB" dirty="0"/>
              <a:t>In the written paper ¼ of the marks come from a mental test.</a:t>
            </a:r>
          </a:p>
          <a:p>
            <a:endParaRPr lang="en-GB" dirty="0"/>
          </a:p>
          <a:p>
            <a:r>
              <a:rPr lang="en-GB" dirty="0"/>
              <a:t>What fraction of the total marks come from the mental test?</a:t>
            </a:r>
          </a:p>
        </p:txBody>
      </p:sp>
      <p:sp>
        <p:nvSpPr>
          <p:cNvPr id="3" name="TextBox 2"/>
          <p:cNvSpPr txBox="1"/>
          <p:nvPr/>
        </p:nvSpPr>
        <p:spPr>
          <a:xfrm>
            <a:off x="1606858" y="2885243"/>
            <a:ext cx="2219418" cy="1384995"/>
          </a:xfrm>
          <a:prstGeom prst="rect">
            <a:avLst/>
          </a:prstGeom>
          <a:noFill/>
        </p:spPr>
        <p:txBody>
          <a:bodyPr wrap="square" rtlCol="0">
            <a:spAutoFit/>
          </a:bodyPr>
          <a:lstStyle/>
          <a:p>
            <a:r>
              <a:rPr lang="en-GB" sz="2800" dirty="0"/>
              <a:t>¼ of ¾ = </a:t>
            </a:r>
          </a:p>
          <a:p>
            <a:r>
              <a:rPr lang="en-GB" sz="2800" dirty="0"/>
              <a:t>¼ x ¾ =</a:t>
            </a:r>
          </a:p>
          <a:p>
            <a:r>
              <a:rPr lang="en-GB" sz="2800" baseline="30000" dirty="0"/>
              <a:t>3</a:t>
            </a:r>
            <a:r>
              <a:rPr lang="en-GB" sz="2800" dirty="0"/>
              <a:t>/</a:t>
            </a:r>
            <a:r>
              <a:rPr lang="en-GB" sz="2800" baseline="-25000" dirty="0"/>
              <a:t>16</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3/16</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72401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6A.  A teacher attends a consortium meeting.</a:t>
            </a:r>
          </a:p>
          <a:p>
            <a:endParaRPr lang="en-GB" dirty="0"/>
          </a:p>
          <a:p>
            <a:r>
              <a:rPr lang="en-GB" dirty="0"/>
              <a:t>The journey is 9.5 miles each way.</a:t>
            </a:r>
          </a:p>
          <a:p>
            <a:endParaRPr lang="en-GB" dirty="0"/>
          </a:p>
          <a:p>
            <a:r>
              <a:rPr lang="en-GB" dirty="0"/>
              <a:t>Travel expenses may be claimed at 43p per mile</a:t>
            </a:r>
          </a:p>
          <a:p>
            <a:endParaRPr lang="en-GB" dirty="0"/>
          </a:p>
          <a:p>
            <a:r>
              <a:rPr lang="en-GB" dirty="0"/>
              <a:t>How much is the teacher entitled to claim?</a:t>
            </a:r>
          </a:p>
        </p:txBody>
      </p:sp>
      <p:sp>
        <p:nvSpPr>
          <p:cNvPr id="3" name="TextBox 2"/>
          <p:cNvSpPr txBox="1"/>
          <p:nvPr/>
        </p:nvSpPr>
        <p:spPr>
          <a:xfrm>
            <a:off x="1189607" y="2876365"/>
            <a:ext cx="5610687" cy="2246769"/>
          </a:xfrm>
          <a:prstGeom prst="rect">
            <a:avLst/>
          </a:prstGeom>
          <a:noFill/>
        </p:spPr>
        <p:txBody>
          <a:bodyPr wrap="square" rtlCol="0">
            <a:spAutoFit/>
          </a:bodyPr>
          <a:lstStyle/>
          <a:p>
            <a:r>
              <a:rPr lang="en-GB" sz="2800" dirty="0"/>
              <a:t>9.5 </a:t>
            </a:r>
            <a:r>
              <a:rPr lang="en-GB" sz="2800" dirty="0">
                <a:cs typeface="Times New Roman" panose="02020603050405020304" pitchFamily="18" charset="0"/>
                <a:sym typeface="Symbol" panose="05050102010706020507" pitchFamily="18" charset="2"/>
              </a:rPr>
              <a:t>x</a:t>
            </a:r>
            <a:r>
              <a:rPr lang="en-GB" sz="2800" dirty="0"/>
              <a:t> 2 =</a:t>
            </a:r>
          </a:p>
          <a:p>
            <a:r>
              <a:rPr lang="en-GB" sz="2800" dirty="0"/>
              <a:t>19</a:t>
            </a:r>
          </a:p>
          <a:p>
            <a:r>
              <a:rPr lang="en-GB" sz="2800" dirty="0"/>
              <a:t>19 x 43 =</a:t>
            </a:r>
          </a:p>
          <a:p>
            <a:r>
              <a:rPr lang="en-GB" sz="2800" dirty="0"/>
              <a:t>817 =</a:t>
            </a:r>
          </a:p>
          <a:p>
            <a:r>
              <a:rPr lang="en-GB" sz="2800" dirty="0"/>
              <a:t>£8.17</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£8.17</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96834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11.  A school trip is planned for 56 pupils.</a:t>
            </a:r>
          </a:p>
          <a:p>
            <a:endParaRPr lang="en-GB" dirty="0"/>
          </a:p>
          <a:p>
            <a:r>
              <a:rPr lang="en-GB" dirty="0"/>
              <a:t>There must be at least one adult for every 8 pupils.</a:t>
            </a:r>
          </a:p>
          <a:p>
            <a:endParaRPr lang="en-GB" dirty="0"/>
          </a:p>
          <a:p>
            <a:r>
              <a:rPr lang="en-GB" dirty="0"/>
              <a:t>What is the minimum number of people on the trip?</a:t>
            </a:r>
          </a:p>
        </p:txBody>
      </p:sp>
      <p:sp>
        <p:nvSpPr>
          <p:cNvPr id="3" name="TextBox 2"/>
          <p:cNvSpPr txBox="1"/>
          <p:nvPr/>
        </p:nvSpPr>
        <p:spPr>
          <a:xfrm>
            <a:off x="1269507" y="2663302"/>
            <a:ext cx="5610687" cy="1877437"/>
          </a:xfrm>
          <a:prstGeom prst="rect">
            <a:avLst/>
          </a:prstGeom>
          <a:noFill/>
        </p:spPr>
        <p:txBody>
          <a:bodyPr wrap="square" rtlCol="0">
            <a:spAutoFit/>
          </a:bodyPr>
          <a:lstStyle/>
          <a:p>
            <a:r>
              <a:rPr lang="en-GB" sz="2800" dirty="0"/>
              <a:t>56 </a:t>
            </a:r>
            <a:r>
              <a:rPr lang="en-GB" altLang="en-US" sz="2800" dirty="0">
                <a:cs typeface="Times New Roman" panose="02020603050405020304" pitchFamily="18" charset="0"/>
                <a:sym typeface="Symbol" panose="05050102010706020507" pitchFamily="18" charset="2"/>
              </a:rPr>
              <a:t></a:t>
            </a:r>
            <a:r>
              <a:rPr lang="en-GB" sz="2800" dirty="0"/>
              <a:t> 8=</a:t>
            </a:r>
          </a:p>
          <a:p>
            <a:r>
              <a:rPr lang="en-GB" sz="2800" dirty="0"/>
              <a:t>7 adults</a:t>
            </a:r>
          </a:p>
          <a:p>
            <a:r>
              <a:rPr lang="en-GB" sz="2800" dirty="0"/>
              <a:t>56 + 7=</a:t>
            </a:r>
          </a:p>
          <a:p>
            <a:r>
              <a:rPr lang="en-GB" sz="2800" dirty="0"/>
              <a:t>63</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63</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43973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7.  A primary school has 60 pupils in Year 6.</a:t>
            </a:r>
          </a:p>
          <a:p>
            <a:endParaRPr lang="en-GB" dirty="0"/>
          </a:p>
          <a:p>
            <a:r>
              <a:rPr lang="en-GB" dirty="0"/>
              <a:t>Twenty four of these pupils achieved three Level 5s in the Key Stage 2 tests.</a:t>
            </a:r>
          </a:p>
          <a:p>
            <a:endParaRPr lang="en-GB" dirty="0"/>
          </a:p>
          <a:p>
            <a:r>
              <a:rPr lang="en-GB" dirty="0"/>
              <a:t>What proportion of the year group achieved three Level 5s?</a:t>
            </a:r>
          </a:p>
          <a:p>
            <a:endParaRPr lang="en-GB" dirty="0"/>
          </a:p>
          <a:p>
            <a:r>
              <a:rPr lang="en-GB" dirty="0"/>
              <a:t>Give your answer as decimal.</a:t>
            </a:r>
          </a:p>
        </p:txBody>
      </p:sp>
      <p:sp>
        <p:nvSpPr>
          <p:cNvPr id="3" name="TextBox 2"/>
          <p:cNvSpPr txBox="1"/>
          <p:nvPr/>
        </p:nvSpPr>
        <p:spPr>
          <a:xfrm>
            <a:off x="1242874" y="2876365"/>
            <a:ext cx="5610687" cy="2246769"/>
          </a:xfrm>
          <a:prstGeom prst="rect">
            <a:avLst/>
          </a:prstGeom>
          <a:noFill/>
        </p:spPr>
        <p:txBody>
          <a:bodyPr wrap="square" rtlCol="0">
            <a:spAutoFit/>
          </a:bodyPr>
          <a:lstStyle/>
          <a:p>
            <a:r>
              <a:rPr lang="en-GB" sz="2800" dirty="0"/>
              <a:t>24 </a:t>
            </a:r>
            <a:r>
              <a:rPr lang="en-GB" sz="2800" dirty="0">
                <a:cs typeface="Times New Roman" panose="02020603050405020304" pitchFamily="18" charset="0"/>
                <a:sym typeface="Symbol" panose="05050102010706020507" pitchFamily="18" charset="2"/>
              </a:rPr>
              <a:t>out of</a:t>
            </a:r>
            <a:r>
              <a:rPr lang="en-GB" sz="2800" dirty="0"/>
              <a:t> 60 =</a:t>
            </a:r>
          </a:p>
          <a:p>
            <a:r>
              <a:rPr lang="en-GB" sz="2800" dirty="0"/>
              <a:t>24/60 =</a:t>
            </a:r>
          </a:p>
          <a:p>
            <a:r>
              <a:rPr lang="en-GB" sz="2800" dirty="0"/>
              <a:t>2/5 =</a:t>
            </a:r>
          </a:p>
          <a:p>
            <a:r>
              <a:rPr lang="en-GB" sz="2800" dirty="0"/>
              <a:t>4/10 =</a:t>
            </a:r>
          </a:p>
          <a:p>
            <a:r>
              <a:rPr lang="en-GB" sz="2800" dirty="0"/>
              <a:t>0.4</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02975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5.  A sixth form group raises £82.50 for charity.</a:t>
            </a:r>
          </a:p>
          <a:p>
            <a:endParaRPr lang="en-GB" dirty="0"/>
          </a:p>
          <a:p>
            <a:r>
              <a:rPr lang="en-GB" dirty="0"/>
              <a:t>The money will be equally divided between three charities.</a:t>
            </a:r>
          </a:p>
          <a:p>
            <a:endParaRPr lang="en-GB" dirty="0"/>
          </a:p>
          <a:p>
            <a:r>
              <a:rPr lang="en-GB" dirty="0"/>
              <a:t>How much money will each charity receive?</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82.50 </a:t>
            </a:r>
            <a:r>
              <a:rPr lang="en-GB" altLang="en-US" sz="2800" dirty="0">
                <a:cs typeface="Times New Roman" panose="02020603050405020304" pitchFamily="18" charset="0"/>
                <a:sym typeface="Symbol" panose="05050102010706020507" pitchFamily="18" charset="2"/>
              </a:rPr>
              <a:t></a:t>
            </a:r>
            <a:r>
              <a:rPr lang="en-GB" sz="2800" dirty="0"/>
              <a:t> 3 =</a:t>
            </a:r>
          </a:p>
          <a:p>
            <a:r>
              <a:rPr lang="en-GB" sz="2800" dirty="0"/>
              <a:t>£27.50</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£27.50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5518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12A.  A lesson begins at 10:30.</a:t>
            </a:r>
          </a:p>
          <a:p>
            <a:endParaRPr lang="en-GB" dirty="0"/>
          </a:p>
          <a:p>
            <a:r>
              <a:rPr lang="en-GB" dirty="0"/>
              <a:t>The teacher prepares a 5 minute introduction followed by a 12 minute video clip and then a 17 minute activity.</a:t>
            </a:r>
          </a:p>
          <a:p>
            <a:endParaRPr lang="en-GB" dirty="0"/>
          </a:p>
          <a:p>
            <a:r>
              <a:rPr lang="en-GB" dirty="0"/>
              <a:t>At what time does the activity end?</a:t>
            </a:r>
          </a:p>
        </p:txBody>
      </p:sp>
      <p:sp>
        <p:nvSpPr>
          <p:cNvPr id="3" name="TextBox 2"/>
          <p:cNvSpPr txBox="1"/>
          <p:nvPr/>
        </p:nvSpPr>
        <p:spPr>
          <a:xfrm>
            <a:off x="1269507" y="2663302"/>
            <a:ext cx="5610687" cy="1815882"/>
          </a:xfrm>
          <a:prstGeom prst="rect">
            <a:avLst/>
          </a:prstGeom>
          <a:noFill/>
        </p:spPr>
        <p:txBody>
          <a:bodyPr wrap="square" rtlCol="0">
            <a:spAutoFit/>
          </a:bodyPr>
          <a:lstStyle/>
          <a:p>
            <a:r>
              <a:rPr lang="en-GB" sz="2800" dirty="0"/>
              <a:t>10:30 + 5  =</a:t>
            </a:r>
          </a:p>
          <a:p>
            <a:r>
              <a:rPr lang="en-GB" sz="2800" dirty="0"/>
              <a:t>10:35, add another 12 =</a:t>
            </a:r>
          </a:p>
          <a:p>
            <a:r>
              <a:rPr lang="en-GB" sz="2800" dirty="0"/>
              <a:t>10:47 , add another 17 =</a:t>
            </a:r>
          </a:p>
          <a:p>
            <a:r>
              <a:rPr lang="en-GB" sz="2800" dirty="0"/>
              <a:t>11:04</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11:04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12882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8.  A school teacher plans a trip which includes a 150 mile coach journey.</a:t>
            </a:r>
          </a:p>
          <a:p>
            <a:endParaRPr lang="en-GB" dirty="0"/>
          </a:p>
          <a:p>
            <a:r>
              <a:rPr lang="en-GB" dirty="0"/>
              <a:t>As an approximation 8 km is equal to 5 miles.</a:t>
            </a:r>
          </a:p>
          <a:p>
            <a:endParaRPr lang="en-GB" dirty="0"/>
          </a:p>
          <a:p>
            <a:r>
              <a:rPr lang="en-GB" dirty="0"/>
              <a:t>Using this approximation how long is the journey in miles?</a:t>
            </a:r>
          </a:p>
          <a:p>
            <a:endParaRPr lang="en-GB" dirty="0"/>
          </a:p>
        </p:txBody>
      </p:sp>
      <p:sp>
        <p:nvSpPr>
          <p:cNvPr id="3" name="TextBox 2"/>
          <p:cNvSpPr txBox="1"/>
          <p:nvPr/>
        </p:nvSpPr>
        <p:spPr>
          <a:xfrm>
            <a:off x="1242874" y="2876365"/>
            <a:ext cx="5610687" cy="1815882"/>
          </a:xfrm>
          <a:prstGeom prst="rect">
            <a:avLst/>
          </a:prstGeom>
          <a:noFill/>
        </p:spPr>
        <p:txBody>
          <a:bodyPr wrap="square" rtlCol="0">
            <a:spAutoFit/>
          </a:bodyPr>
          <a:lstStyle/>
          <a:p>
            <a:r>
              <a:rPr lang="en-GB" sz="2800" dirty="0"/>
              <a:t>150 </a:t>
            </a:r>
            <a:r>
              <a:rPr lang="en-GB" altLang="en-US" sz="2800" dirty="0">
                <a:cs typeface="Times New Roman" panose="02020603050405020304" pitchFamily="18" charset="0"/>
                <a:sym typeface="Symbol" panose="05050102010706020507" pitchFamily="18" charset="2"/>
              </a:rPr>
              <a:t> 5 </a:t>
            </a:r>
            <a:r>
              <a:rPr lang="en-GB" sz="2800" dirty="0"/>
              <a:t>=</a:t>
            </a:r>
          </a:p>
          <a:p>
            <a:r>
              <a:rPr lang="en-GB" sz="2800" dirty="0"/>
              <a:t>30 </a:t>
            </a:r>
          </a:p>
          <a:p>
            <a:r>
              <a:rPr lang="en-GB" sz="2800" dirty="0"/>
              <a:t>30 x 8  =</a:t>
            </a:r>
          </a:p>
          <a:p>
            <a:r>
              <a:rPr lang="en-GB" sz="2800" dirty="0"/>
              <a:t>240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240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53279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11A.  A school trip is planned for 72 pupils.</a:t>
            </a:r>
          </a:p>
          <a:p>
            <a:endParaRPr lang="en-GB" dirty="0"/>
          </a:p>
          <a:p>
            <a:r>
              <a:rPr lang="en-GB" dirty="0"/>
              <a:t>There must be at least one adult for every 8 pupils.</a:t>
            </a:r>
          </a:p>
          <a:p>
            <a:endParaRPr lang="en-GB" dirty="0"/>
          </a:p>
          <a:p>
            <a:r>
              <a:rPr lang="en-GB" dirty="0"/>
              <a:t>What is the minimum number of people on the trip?</a:t>
            </a:r>
          </a:p>
        </p:txBody>
      </p:sp>
      <p:sp>
        <p:nvSpPr>
          <p:cNvPr id="3" name="TextBox 2"/>
          <p:cNvSpPr txBox="1"/>
          <p:nvPr/>
        </p:nvSpPr>
        <p:spPr>
          <a:xfrm>
            <a:off x="1269507" y="2663302"/>
            <a:ext cx="5610687" cy="1877437"/>
          </a:xfrm>
          <a:prstGeom prst="rect">
            <a:avLst/>
          </a:prstGeom>
          <a:noFill/>
        </p:spPr>
        <p:txBody>
          <a:bodyPr wrap="square" rtlCol="0">
            <a:spAutoFit/>
          </a:bodyPr>
          <a:lstStyle/>
          <a:p>
            <a:r>
              <a:rPr lang="en-GB" sz="2800" dirty="0"/>
              <a:t>72 </a:t>
            </a:r>
            <a:r>
              <a:rPr lang="en-GB" altLang="en-US" sz="2800" dirty="0">
                <a:cs typeface="Times New Roman" panose="02020603050405020304" pitchFamily="18" charset="0"/>
                <a:sym typeface="Symbol" panose="05050102010706020507" pitchFamily="18" charset="2"/>
              </a:rPr>
              <a:t></a:t>
            </a:r>
            <a:r>
              <a:rPr lang="en-GB" sz="2800" dirty="0"/>
              <a:t> 8=</a:t>
            </a:r>
          </a:p>
          <a:p>
            <a:r>
              <a:rPr lang="en-GB" sz="2800" dirty="0"/>
              <a:t>9 adults</a:t>
            </a:r>
          </a:p>
          <a:p>
            <a:r>
              <a:rPr lang="en-GB" sz="2800" dirty="0"/>
              <a:t>72 + 9=</a:t>
            </a:r>
          </a:p>
          <a:p>
            <a:r>
              <a:rPr lang="en-GB" sz="2800" dirty="0"/>
              <a:t>81</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81</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34619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12.  A lesson begins at 11:40.</a:t>
            </a:r>
          </a:p>
          <a:p>
            <a:endParaRPr lang="en-GB" dirty="0"/>
          </a:p>
          <a:p>
            <a:r>
              <a:rPr lang="en-GB" dirty="0"/>
              <a:t>The teacher prepares a 10 minute introduction followed by a 15 minute video clip and then a 25 minute activity.</a:t>
            </a:r>
          </a:p>
          <a:p>
            <a:endParaRPr lang="en-GB" dirty="0"/>
          </a:p>
          <a:p>
            <a:r>
              <a:rPr lang="en-GB" dirty="0"/>
              <a:t>At what time does the activity end?</a:t>
            </a:r>
          </a:p>
        </p:txBody>
      </p:sp>
      <p:sp>
        <p:nvSpPr>
          <p:cNvPr id="3" name="TextBox 2"/>
          <p:cNvSpPr txBox="1"/>
          <p:nvPr/>
        </p:nvSpPr>
        <p:spPr>
          <a:xfrm>
            <a:off x="1269507" y="2663302"/>
            <a:ext cx="5610687" cy="1815882"/>
          </a:xfrm>
          <a:prstGeom prst="rect">
            <a:avLst/>
          </a:prstGeom>
          <a:noFill/>
        </p:spPr>
        <p:txBody>
          <a:bodyPr wrap="square" rtlCol="0">
            <a:spAutoFit/>
          </a:bodyPr>
          <a:lstStyle/>
          <a:p>
            <a:r>
              <a:rPr lang="en-GB" sz="2800" dirty="0"/>
              <a:t>11:40 + 10=</a:t>
            </a:r>
          </a:p>
          <a:p>
            <a:r>
              <a:rPr lang="en-GB" sz="2800" dirty="0"/>
              <a:t>11:50, add another 15 =</a:t>
            </a:r>
          </a:p>
          <a:p>
            <a:r>
              <a:rPr lang="en-GB" sz="2800" dirty="0"/>
              <a:t>12:05, add another 25 =</a:t>
            </a:r>
          </a:p>
          <a:p>
            <a:r>
              <a:rPr lang="en-GB" sz="2800" dirty="0"/>
              <a:t>12:30</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12:30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21254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9B.  For a practical task, a primary teacher needs 26 millilitres of liquid for each pupil.</a:t>
            </a:r>
          </a:p>
          <a:p>
            <a:endParaRPr lang="en-GB" dirty="0"/>
          </a:p>
          <a:p>
            <a:r>
              <a:rPr lang="en-GB" dirty="0"/>
              <a:t>There are 29 pupils in the class.</a:t>
            </a:r>
          </a:p>
          <a:p>
            <a:endParaRPr lang="en-GB" dirty="0"/>
          </a:p>
          <a:p>
            <a:r>
              <a:rPr lang="en-GB" dirty="0"/>
              <a:t>How many ml of liquid are needed?</a:t>
            </a:r>
          </a:p>
        </p:txBody>
      </p:sp>
      <p:sp>
        <p:nvSpPr>
          <p:cNvPr id="3" name="TextBox 2"/>
          <p:cNvSpPr txBox="1"/>
          <p:nvPr/>
        </p:nvSpPr>
        <p:spPr>
          <a:xfrm>
            <a:off x="1242874" y="2876365"/>
            <a:ext cx="5610687" cy="954107"/>
          </a:xfrm>
          <a:prstGeom prst="rect">
            <a:avLst/>
          </a:prstGeom>
          <a:noFill/>
        </p:spPr>
        <p:txBody>
          <a:bodyPr wrap="square" rtlCol="0">
            <a:spAutoFit/>
          </a:bodyPr>
          <a:lstStyle/>
          <a:p>
            <a:r>
              <a:rPr lang="en-GB" sz="2800" dirty="0"/>
              <a:t>29 </a:t>
            </a:r>
            <a:r>
              <a:rPr lang="en-GB" sz="2800" dirty="0">
                <a:cs typeface="Times New Roman" panose="02020603050405020304" pitchFamily="18" charset="0"/>
                <a:sym typeface="Symbol" panose="05050102010706020507" pitchFamily="18" charset="2"/>
              </a:rPr>
              <a:t>x 26</a:t>
            </a:r>
            <a:r>
              <a:rPr lang="en-GB" sz="2800" dirty="0"/>
              <a:t> =</a:t>
            </a:r>
          </a:p>
          <a:p>
            <a:r>
              <a:rPr lang="en-GB" sz="2800" dirty="0"/>
              <a:t>754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754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98251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565" y="612559"/>
            <a:ext cx="7306322" cy="1754326"/>
          </a:xfrm>
          <a:prstGeom prst="rect">
            <a:avLst/>
          </a:prstGeom>
          <a:noFill/>
        </p:spPr>
        <p:txBody>
          <a:bodyPr wrap="square" rtlCol="0">
            <a:spAutoFit/>
          </a:bodyPr>
          <a:lstStyle/>
          <a:p>
            <a:r>
              <a:rPr lang="en-GB" dirty="0"/>
              <a:t>Practice B:   In a maths exam </a:t>
            </a:r>
            <a:r>
              <a:rPr lang="en-GB" baseline="30000" dirty="0"/>
              <a:t>5</a:t>
            </a:r>
            <a:r>
              <a:rPr lang="en-GB" dirty="0"/>
              <a:t>/</a:t>
            </a:r>
            <a:r>
              <a:rPr lang="en-GB" baseline="-25000" dirty="0"/>
              <a:t>6</a:t>
            </a:r>
            <a:r>
              <a:rPr lang="en-GB" dirty="0"/>
              <a:t>  of the total marks come from a written paper and </a:t>
            </a:r>
            <a:r>
              <a:rPr lang="en-GB" baseline="30000" dirty="0"/>
              <a:t>1</a:t>
            </a:r>
            <a:r>
              <a:rPr lang="en-GB" dirty="0"/>
              <a:t>/</a:t>
            </a:r>
            <a:r>
              <a:rPr lang="en-GB" baseline="-25000" dirty="0"/>
              <a:t>6</a:t>
            </a:r>
            <a:r>
              <a:rPr lang="en-GB" dirty="0"/>
              <a:t> of the marks from coursework.</a:t>
            </a:r>
          </a:p>
          <a:p>
            <a:endParaRPr lang="en-GB" dirty="0"/>
          </a:p>
          <a:p>
            <a:r>
              <a:rPr lang="en-GB" dirty="0"/>
              <a:t>In the written paper </a:t>
            </a:r>
            <a:r>
              <a:rPr lang="en-GB" baseline="30000" dirty="0"/>
              <a:t>1</a:t>
            </a:r>
            <a:r>
              <a:rPr lang="en-GB" dirty="0"/>
              <a:t>/</a:t>
            </a:r>
            <a:r>
              <a:rPr lang="en-GB" baseline="-25000" dirty="0"/>
              <a:t>10</a:t>
            </a:r>
            <a:r>
              <a:rPr lang="en-GB" dirty="0"/>
              <a:t> of the marks come from a mental test.</a:t>
            </a:r>
          </a:p>
          <a:p>
            <a:endParaRPr lang="en-GB" dirty="0"/>
          </a:p>
          <a:p>
            <a:r>
              <a:rPr lang="en-GB" dirty="0"/>
              <a:t>What fraction of the total marks come from the mental test?</a:t>
            </a:r>
          </a:p>
        </p:txBody>
      </p:sp>
      <p:sp>
        <p:nvSpPr>
          <p:cNvPr id="3" name="TextBox 2"/>
          <p:cNvSpPr txBox="1"/>
          <p:nvPr/>
        </p:nvSpPr>
        <p:spPr>
          <a:xfrm>
            <a:off x="1358284" y="2805344"/>
            <a:ext cx="2219418" cy="2821285"/>
          </a:xfrm>
          <a:prstGeom prst="rect">
            <a:avLst/>
          </a:prstGeom>
          <a:noFill/>
        </p:spPr>
        <p:txBody>
          <a:bodyPr wrap="square" rtlCol="0">
            <a:spAutoFit/>
          </a:bodyPr>
          <a:lstStyle/>
          <a:p>
            <a:r>
              <a:rPr lang="en-GB" sz="2800" baseline="30000" dirty="0"/>
              <a:t>1</a:t>
            </a:r>
            <a:r>
              <a:rPr lang="en-GB" sz="2800" dirty="0"/>
              <a:t>/</a:t>
            </a:r>
            <a:r>
              <a:rPr lang="en-GB" sz="2800" baseline="-25000" dirty="0"/>
              <a:t>10</a:t>
            </a:r>
            <a:r>
              <a:rPr lang="en-GB" sz="2800" dirty="0"/>
              <a:t> of </a:t>
            </a:r>
            <a:r>
              <a:rPr lang="en-GB" sz="2800" baseline="30000" dirty="0"/>
              <a:t>5</a:t>
            </a:r>
            <a:r>
              <a:rPr lang="en-GB" sz="2800" dirty="0"/>
              <a:t>/</a:t>
            </a:r>
            <a:r>
              <a:rPr lang="en-GB" sz="2800" baseline="-25000" dirty="0"/>
              <a:t>6</a:t>
            </a:r>
            <a:r>
              <a:rPr lang="en-GB" sz="2800" dirty="0"/>
              <a:t> = </a:t>
            </a:r>
          </a:p>
          <a:p>
            <a:r>
              <a:rPr lang="en-GB" sz="2800" baseline="30000" dirty="0"/>
              <a:t>1</a:t>
            </a:r>
            <a:r>
              <a:rPr lang="en-GB" sz="2800" dirty="0"/>
              <a:t>/</a:t>
            </a:r>
            <a:r>
              <a:rPr lang="en-GB" sz="2800" baseline="-25000" dirty="0"/>
              <a:t>10</a:t>
            </a:r>
            <a:r>
              <a:rPr lang="en-GB" sz="2800" dirty="0"/>
              <a:t> x </a:t>
            </a:r>
            <a:r>
              <a:rPr lang="en-GB" sz="2800" baseline="30000" dirty="0"/>
              <a:t>5</a:t>
            </a:r>
            <a:r>
              <a:rPr lang="en-GB" sz="2800" dirty="0"/>
              <a:t>/</a:t>
            </a:r>
            <a:r>
              <a:rPr lang="en-GB" sz="2800" baseline="-25000" dirty="0"/>
              <a:t>6</a:t>
            </a:r>
            <a:r>
              <a:rPr lang="en-GB" sz="2800" dirty="0"/>
              <a:t> =</a:t>
            </a:r>
          </a:p>
          <a:p>
            <a:endParaRPr lang="en-GB" sz="2800" dirty="0"/>
          </a:p>
          <a:p>
            <a:r>
              <a:rPr lang="en-GB" sz="2800" baseline="30000" dirty="0"/>
              <a:t>5</a:t>
            </a:r>
            <a:r>
              <a:rPr lang="en-GB" sz="2800" dirty="0"/>
              <a:t>/</a:t>
            </a:r>
            <a:r>
              <a:rPr lang="en-GB" sz="2800" baseline="-25000" dirty="0"/>
              <a:t>60  </a:t>
            </a:r>
            <a:r>
              <a:rPr lang="en-GB" sz="2800" dirty="0"/>
              <a:t>=</a:t>
            </a:r>
          </a:p>
          <a:p>
            <a:endParaRPr lang="en-GB" sz="2800" baseline="-25000" dirty="0"/>
          </a:p>
          <a:p>
            <a:r>
              <a:rPr lang="en-GB" sz="2800" baseline="30000" dirty="0"/>
              <a:t>1</a:t>
            </a:r>
            <a:r>
              <a:rPr lang="en-GB" sz="2800" dirty="0"/>
              <a:t>/</a:t>
            </a:r>
            <a:r>
              <a:rPr lang="en-GB" sz="2800" baseline="-25000" dirty="0"/>
              <a:t>12</a:t>
            </a:r>
          </a:p>
          <a:p>
            <a:endParaRPr lang="en-GB" sz="2800" baseline="-25000" dirty="0"/>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1/12</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9260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308324"/>
          </a:xfrm>
          <a:prstGeom prst="rect">
            <a:avLst/>
          </a:prstGeom>
          <a:noFill/>
        </p:spPr>
        <p:txBody>
          <a:bodyPr wrap="square" rtlCol="0">
            <a:spAutoFit/>
          </a:bodyPr>
          <a:lstStyle/>
          <a:p>
            <a:r>
              <a:rPr lang="en-GB" dirty="0"/>
              <a:t>10B.  A group activity contains two tasks.</a:t>
            </a:r>
          </a:p>
          <a:p>
            <a:endParaRPr lang="en-GB" dirty="0"/>
          </a:p>
          <a:p>
            <a:r>
              <a:rPr lang="en-GB" dirty="0"/>
              <a:t>In the first task all 4 members of the group achieve 7 marks each.</a:t>
            </a:r>
          </a:p>
          <a:p>
            <a:endParaRPr lang="en-GB" dirty="0"/>
          </a:p>
          <a:p>
            <a:r>
              <a:rPr lang="en-GB" dirty="0"/>
              <a:t>In the second task 1 member of the group achieve 6 marks each and the other 3 members achieve 5 marks each.</a:t>
            </a:r>
          </a:p>
          <a:p>
            <a:endParaRPr lang="en-GB" dirty="0"/>
          </a:p>
          <a:p>
            <a:r>
              <a:rPr lang="en-GB" dirty="0"/>
              <a:t>What is the total number of marks achieved by the group?</a:t>
            </a:r>
          </a:p>
        </p:txBody>
      </p:sp>
      <p:sp>
        <p:nvSpPr>
          <p:cNvPr id="3" name="TextBox 2"/>
          <p:cNvSpPr txBox="1"/>
          <p:nvPr/>
        </p:nvSpPr>
        <p:spPr>
          <a:xfrm>
            <a:off x="1242874" y="3426781"/>
            <a:ext cx="5610687" cy="2677656"/>
          </a:xfrm>
          <a:prstGeom prst="rect">
            <a:avLst/>
          </a:prstGeom>
          <a:noFill/>
        </p:spPr>
        <p:txBody>
          <a:bodyPr wrap="square" rtlCol="0">
            <a:spAutoFit/>
          </a:bodyPr>
          <a:lstStyle/>
          <a:p>
            <a:r>
              <a:rPr lang="en-GB" sz="2800" dirty="0"/>
              <a:t>4 x 7=</a:t>
            </a:r>
          </a:p>
          <a:p>
            <a:r>
              <a:rPr lang="en-GB" sz="2800" dirty="0"/>
              <a:t>28</a:t>
            </a:r>
          </a:p>
          <a:p>
            <a:r>
              <a:rPr lang="en-GB" sz="2800" dirty="0"/>
              <a:t>1 x 6 + 3 x 5=</a:t>
            </a:r>
          </a:p>
          <a:p>
            <a:r>
              <a:rPr lang="en-GB" sz="2800" dirty="0"/>
              <a:t>21</a:t>
            </a:r>
          </a:p>
          <a:p>
            <a:r>
              <a:rPr lang="en-GB" sz="2800" dirty="0"/>
              <a:t>Total = 28 + 21</a:t>
            </a:r>
          </a:p>
          <a:p>
            <a:r>
              <a:rPr lang="en-GB" sz="2800" dirty="0"/>
              <a:t>         = 49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49</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46158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9709" y="585926"/>
            <a:ext cx="6924582" cy="1200329"/>
          </a:xfrm>
          <a:prstGeom prst="rect">
            <a:avLst/>
          </a:prstGeom>
          <a:noFill/>
        </p:spPr>
        <p:txBody>
          <a:bodyPr wrap="square" rtlCol="0">
            <a:spAutoFit/>
          </a:bodyPr>
          <a:lstStyle/>
          <a:p>
            <a:r>
              <a:rPr lang="en-GB" dirty="0"/>
              <a:t>1B.   In a year group of 70 pupils, 56 pupils have school dinners.</a:t>
            </a:r>
          </a:p>
          <a:p>
            <a:endParaRPr lang="en-GB" dirty="0"/>
          </a:p>
          <a:p>
            <a:r>
              <a:rPr lang="en-GB" dirty="0"/>
              <a:t>What proportion of the year group do not have school dinners?</a:t>
            </a:r>
          </a:p>
          <a:p>
            <a:r>
              <a:rPr lang="en-GB" dirty="0"/>
              <a:t>Give your answer as a decimal.</a:t>
            </a:r>
          </a:p>
        </p:txBody>
      </p:sp>
      <p:sp>
        <p:nvSpPr>
          <p:cNvPr id="3" name="TextBox 2"/>
          <p:cNvSpPr txBox="1"/>
          <p:nvPr/>
        </p:nvSpPr>
        <p:spPr>
          <a:xfrm>
            <a:off x="1216241" y="2183907"/>
            <a:ext cx="6569476" cy="2739211"/>
          </a:xfrm>
          <a:prstGeom prst="rect">
            <a:avLst/>
          </a:prstGeom>
          <a:noFill/>
        </p:spPr>
        <p:txBody>
          <a:bodyPr wrap="square" rtlCol="0">
            <a:spAutoFit/>
          </a:bodyPr>
          <a:lstStyle/>
          <a:p>
            <a:r>
              <a:rPr lang="en-GB" sz="2800" dirty="0"/>
              <a:t>Don’t = 70 – 56</a:t>
            </a:r>
          </a:p>
          <a:p>
            <a:r>
              <a:rPr lang="en-GB" sz="2800" dirty="0"/>
              <a:t>         = 14</a:t>
            </a:r>
          </a:p>
          <a:p>
            <a:r>
              <a:rPr lang="en-GB" sz="2800" dirty="0"/>
              <a:t>Proportion that don’t = 14 out of 70</a:t>
            </a:r>
          </a:p>
          <a:p>
            <a:r>
              <a:rPr lang="en-GB" sz="2800" dirty="0"/>
              <a:t>                                 = 14 / 70</a:t>
            </a:r>
          </a:p>
          <a:p>
            <a:r>
              <a:rPr lang="en-GB" sz="2800" dirty="0"/>
              <a:t>                                 = 2 / 10 </a:t>
            </a:r>
          </a:p>
          <a:p>
            <a:r>
              <a:rPr lang="en-GB" sz="2800" dirty="0"/>
              <a:t>                                 = 0.2</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0.2</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5133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4B.    A pupil entering a Year 5 class has an actual age of 9 years 4 months.</a:t>
            </a:r>
          </a:p>
          <a:p>
            <a:endParaRPr lang="en-GB" dirty="0"/>
          </a:p>
          <a:p>
            <a:r>
              <a:rPr lang="en-GB" dirty="0"/>
              <a:t>The report from his previous school states that his reading age is 6 months below his actual age.</a:t>
            </a:r>
          </a:p>
          <a:p>
            <a:endParaRPr lang="en-GB" dirty="0"/>
          </a:p>
          <a:p>
            <a:r>
              <a:rPr lang="en-GB" dirty="0"/>
              <a:t>What is the pupil’s reading age in years and months?</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9 years 4 months - 6 months =</a:t>
            </a:r>
          </a:p>
          <a:p>
            <a:r>
              <a:rPr lang="en-GB" sz="2800" dirty="0"/>
              <a:t>8 years 10 months</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8y 10m</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57164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6B.  A teacher attends a consortium meeting.</a:t>
            </a:r>
          </a:p>
          <a:p>
            <a:endParaRPr lang="en-GB" dirty="0"/>
          </a:p>
          <a:p>
            <a:r>
              <a:rPr lang="en-GB" dirty="0"/>
              <a:t>The journey is 6.4 miles each way.</a:t>
            </a:r>
          </a:p>
          <a:p>
            <a:endParaRPr lang="en-GB" dirty="0"/>
          </a:p>
          <a:p>
            <a:r>
              <a:rPr lang="en-GB" dirty="0"/>
              <a:t>Travel expenses may be claimed at 30p per mile</a:t>
            </a:r>
          </a:p>
          <a:p>
            <a:endParaRPr lang="en-GB" dirty="0"/>
          </a:p>
          <a:p>
            <a:r>
              <a:rPr lang="en-GB" dirty="0"/>
              <a:t>How much is the teacher entitled to claim?</a:t>
            </a:r>
          </a:p>
        </p:txBody>
      </p:sp>
      <p:sp>
        <p:nvSpPr>
          <p:cNvPr id="3" name="TextBox 2"/>
          <p:cNvSpPr txBox="1"/>
          <p:nvPr/>
        </p:nvSpPr>
        <p:spPr>
          <a:xfrm>
            <a:off x="1189607" y="2876365"/>
            <a:ext cx="5610687" cy="2246769"/>
          </a:xfrm>
          <a:prstGeom prst="rect">
            <a:avLst/>
          </a:prstGeom>
          <a:noFill/>
        </p:spPr>
        <p:txBody>
          <a:bodyPr wrap="square" rtlCol="0">
            <a:spAutoFit/>
          </a:bodyPr>
          <a:lstStyle/>
          <a:p>
            <a:r>
              <a:rPr lang="en-GB" sz="2800" dirty="0"/>
              <a:t>6.4 </a:t>
            </a:r>
            <a:r>
              <a:rPr lang="en-GB" sz="2800" dirty="0">
                <a:cs typeface="Times New Roman" panose="02020603050405020304" pitchFamily="18" charset="0"/>
                <a:sym typeface="Symbol" panose="05050102010706020507" pitchFamily="18" charset="2"/>
              </a:rPr>
              <a:t>x</a:t>
            </a:r>
            <a:r>
              <a:rPr lang="en-GB" sz="2800" dirty="0"/>
              <a:t> 2 =</a:t>
            </a:r>
          </a:p>
          <a:p>
            <a:r>
              <a:rPr lang="en-GB" sz="2800" dirty="0"/>
              <a:t>12.8</a:t>
            </a:r>
          </a:p>
          <a:p>
            <a:r>
              <a:rPr lang="en-GB" sz="2800" dirty="0"/>
              <a:t>12.8 x 30 =</a:t>
            </a:r>
          </a:p>
          <a:p>
            <a:r>
              <a:rPr lang="en-GB" sz="2800" dirty="0"/>
              <a:t>384    =</a:t>
            </a:r>
          </a:p>
          <a:p>
            <a:r>
              <a:rPr lang="en-GB" sz="2800" dirty="0"/>
              <a:t>£3.84</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£3.84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57593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8b.  A school teacher plans a trip which includes a 210 mile coach journey.</a:t>
            </a:r>
          </a:p>
          <a:p>
            <a:endParaRPr lang="en-GB" dirty="0"/>
          </a:p>
          <a:p>
            <a:r>
              <a:rPr lang="en-GB" dirty="0"/>
              <a:t>As an approximation 8 km is equal to 5 miles.</a:t>
            </a:r>
          </a:p>
          <a:p>
            <a:endParaRPr lang="en-GB" dirty="0"/>
          </a:p>
          <a:p>
            <a:r>
              <a:rPr lang="en-GB" dirty="0"/>
              <a:t>Using this approximation how long is the journey in km?</a:t>
            </a:r>
          </a:p>
          <a:p>
            <a:endParaRPr lang="en-GB" dirty="0"/>
          </a:p>
        </p:txBody>
      </p:sp>
      <p:sp>
        <p:nvSpPr>
          <p:cNvPr id="3" name="TextBox 2"/>
          <p:cNvSpPr txBox="1"/>
          <p:nvPr/>
        </p:nvSpPr>
        <p:spPr>
          <a:xfrm>
            <a:off x="1242874" y="2876365"/>
            <a:ext cx="5610687" cy="1815882"/>
          </a:xfrm>
          <a:prstGeom prst="rect">
            <a:avLst/>
          </a:prstGeom>
          <a:noFill/>
        </p:spPr>
        <p:txBody>
          <a:bodyPr wrap="square" rtlCol="0">
            <a:spAutoFit/>
          </a:bodyPr>
          <a:lstStyle/>
          <a:p>
            <a:r>
              <a:rPr lang="en-GB" sz="2800" dirty="0"/>
              <a:t>210 </a:t>
            </a:r>
            <a:r>
              <a:rPr lang="en-GB" altLang="en-US" sz="2800" dirty="0">
                <a:cs typeface="Times New Roman" panose="02020603050405020304" pitchFamily="18" charset="0"/>
                <a:sym typeface="Symbol" panose="05050102010706020507" pitchFamily="18" charset="2"/>
              </a:rPr>
              <a:t> 5 </a:t>
            </a:r>
            <a:r>
              <a:rPr lang="en-GB" sz="2800" dirty="0"/>
              <a:t>=</a:t>
            </a:r>
          </a:p>
          <a:p>
            <a:r>
              <a:rPr lang="en-GB" sz="2800" dirty="0"/>
              <a:t>42 </a:t>
            </a:r>
          </a:p>
          <a:p>
            <a:r>
              <a:rPr lang="en-GB" sz="2800" dirty="0"/>
              <a:t>42 x 8  =</a:t>
            </a:r>
          </a:p>
          <a:p>
            <a:r>
              <a:rPr lang="en-GB" sz="2800" dirty="0"/>
              <a:t>336 km</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336 km</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77242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1200329"/>
          </a:xfrm>
          <a:prstGeom prst="rect">
            <a:avLst/>
          </a:prstGeom>
          <a:noFill/>
        </p:spPr>
        <p:txBody>
          <a:bodyPr wrap="square" rtlCol="0">
            <a:spAutoFit/>
          </a:bodyPr>
          <a:lstStyle/>
          <a:p>
            <a:r>
              <a:rPr lang="en-GB" dirty="0"/>
              <a:t>2B.   In a year group of 132 pupils, 50% achieved a Level 4 or Level 5 in Key Stage 2 English. 17 pupils achieved a level 4.</a:t>
            </a:r>
          </a:p>
          <a:p>
            <a:pPr marL="342900" indent="-342900">
              <a:buAutoNum type="arabicPeriod" startAt="2"/>
            </a:pPr>
            <a:endParaRPr lang="en-GB" dirty="0"/>
          </a:p>
          <a:p>
            <a:r>
              <a:rPr lang="en-GB" dirty="0"/>
              <a:t>How many achieved a Level 5?</a:t>
            </a:r>
          </a:p>
        </p:txBody>
      </p:sp>
      <p:sp>
        <p:nvSpPr>
          <p:cNvPr id="3" name="TextBox 2"/>
          <p:cNvSpPr txBox="1"/>
          <p:nvPr/>
        </p:nvSpPr>
        <p:spPr>
          <a:xfrm>
            <a:off x="1669002" y="2894120"/>
            <a:ext cx="3977196" cy="2677656"/>
          </a:xfrm>
          <a:prstGeom prst="rect">
            <a:avLst/>
          </a:prstGeom>
          <a:noFill/>
        </p:spPr>
        <p:txBody>
          <a:bodyPr wrap="square" rtlCol="0">
            <a:spAutoFit/>
          </a:bodyPr>
          <a:lstStyle/>
          <a:p>
            <a:r>
              <a:rPr lang="en-GB" sz="2800" dirty="0"/>
              <a:t>50% of 132 =</a:t>
            </a:r>
          </a:p>
          <a:p>
            <a:r>
              <a:rPr lang="en-GB" sz="2800" dirty="0"/>
              <a:t>½     of 132 =</a:t>
            </a:r>
          </a:p>
          <a:p>
            <a:r>
              <a:rPr lang="en-GB" sz="2800" dirty="0"/>
              <a:t>66</a:t>
            </a:r>
          </a:p>
          <a:p>
            <a:endParaRPr lang="en-GB" sz="2800" dirty="0"/>
          </a:p>
          <a:p>
            <a:r>
              <a:rPr lang="en-GB" sz="2800" dirty="0"/>
              <a:t>Level 5 = 66 – 17</a:t>
            </a:r>
          </a:p>
          <a:p>
            <a:r>
              <a:rPr lang="en-GB" sz="2800" dirty="0"/>
              <a:t>            = 49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49</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03733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2031325"/>
          </a:xfrm>
          <a:prstGeom prst="rect">
            <a:avLst/>
          </a:prstGeom>
          <a:noFill/>
        </p:spPr>
        <p:txBody>
          <a:bodyPr wrap="square" rtlCol="0">
            <a:spAutoFit/>
          </a:bodyPr>
          <a:lstStyle/>
          <a:p>
            <a:r>
              <a:rPr lang="en-GB" dirty="0"/>
              <a:t>7B.  A primary school has 75 pupils in Year 6.</a:t>
            </a:r>
          </a:p>
          <a:p>
            <a:endParaRPr lang="en-GB" dirty="0"/>
          </a:p>
          <a:p>
            <a:r>
              <a:rPr lang="en-GB" dirty="0"/>
              <a:t>Thirty three of these pupils achieved three Level 5s in the Key Stage 2 tests.</a:t>
            </a:r>
          </a:p>
          <a:p>
            <a:endParaRPr lang="en-GB" dirty="0"/>
          </a:p>
          <a:p>
            <a:r>
              <a:rPr lang="en-GB" dirty="0"/>
              <a:t>What proportion of the year group achieved three Level 5s?</a:t>
            </a:r>
          </a:p>
          <a:p>
            <a:endParaRPr lang="en-GB" dirty="0"/>
          </a:p>
          <a:p>
            <a:r>
              <a:rPr lang="en-GB" dirty="0"/>
              <a:t>Give your answer as decimal.</a:t>
            </a:r>
          </a:p>
        </p:txBody>
      </p:sp>
      <p:sp>
        <p:nvSpPr>
          <p:cNvPr id="3" name="TextBox 2"/>
          <p:cNvSpPr txBox="1"/>
          <p:nvPr/>
        </p:nvSpPr>
        <p:spPr>
          <a:xfrm>
            <a:off x="1242874" y="2876365"/>
            <a:ext cx="5610687" cy="2246769"/>
          </a:xfrm>
          <a:prstGeom prst="rect">
            <a:avLst/>
          </a:prstGeom>
          <a:noFill/>
        </p:spPr>
        <p:txBody>
          <a:bodyPr wrap="square" rtlCol="0">
            <a:spAutoFit/>
          </a:bodyPr>
          <a:lstStyle/>
          <a:p>
            <a:r>
              <a:rPr lang="en-GB" sz="2800" dirty="0"/>
              <a:t>33 </a:t>
            </a:r>
            <a:r>
              <a:rPr lang="en-GB" sz="2800" dirty="0">
                <a:cs typeface="Times New Roman" panose="02020603050405020304" pitchFamily="18" charset="0"/>
                <a:sym typeface="Symbol" panose="05050102010706020507" pitchFamily="18" charset="2"/>
              </a:rPr>
              <a:t>out of</a:t>
            </a:r>
            <a:r>
              <a:rPr lang="en-GB" sz="2800" dirty="0"/>
              <a:t> 75 =</a:t>
            </a:r>
          </a:p>
          <a:p>
            <a:r>
              <a:rPr lang="en-GB" sz="2800" dirty="0"/>
              <a:t>33/75 =</a:t>
            </a:r>
          </a:p>
          <a:p>
            <a:r>
              <a:rPr lang="en-GB" sz="2800" dirty="0"/>
              <a:t>11/25 =</a:t>
            </a:r>
          </a:p>
          <a:p>
            <a:r>
              <a:rPr lang="en-GB" sz="2800" dirty="0"/>
              <a:t>44/100 =</a:t>
            </a:r>
          </a:p>
          <a:p>
            <a:r>
              <a:rPr lang="en-GB" sz="2800"/>
              <a:t>0.44</a:t>
            </a:r>
            <a:endParaRPr lang="en-GB" sz="2800" dirty="0"/>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0.44</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61264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3794" y="994299"/>
            <a:ext cx="8052047" cy="923330"/>
          </a:xfrm>
          <a:prstGeom prst="rect">
            <a:avLst/>
          </a:prstGeom>
          <a:noFill/>
        </p:spPr>
        <p:txBody>
          <a:bodyPr wrap="square" rtlCol="0">
            <a:spAutoFit/>
          </a:bodyPr>
          <a:lstStyle/>
          <a:p>
            <a:r>
              <a:rPr lang="en-GB" dirty="0"/>
              <a:t>3B.   In a year group of 125 pupils, 20 achieved an A* in GCSE English.</a:t>
            </a:r>
          </a:p>
          <a:p>
            <a:pPr marL="342900" indent="-342900">
              <a:buFont typeface="+mj-lt"/>
              <a:buAutoNum type="arabicPeriod" startAt="3"/>
            </a:pPr>
            <a:endParaRPr lang="en-GB" dirty="0"/>
          </a:p>
          <a:p>
            <a:pPr algn="just"/>
            <a:r>
              <a:rPr lang="en-GB" dirty="0"/>
              <a:t>What percentage of the year group achieved an A* in GCSE English? </a:t>
            </a:r>
          </a:p>
        </p:txBody>
      </p:sp>
      <p:sp>
        <p:nvSpPr>
          <p:cNvPr id="3" name="TextBox 2"/>
          <p:cNvSpPr txBox="1"/>
          <p:nvPr/>
        </p:nvSpPr>
        <p:spPr>
          <a:xfrm>
            <a:off x="1669002" y="2894120"/>
            <a:ext cx="3977196" cy="2246769"/>
          </a:xfrm>
          <a:prstGeom prst="rect">
            <a:avLst/>
          </a:prstGeom>
          <a:noFill/>
        </p:spPr>
        <p:txBody>
          <a:bodyPr wrap="square" rtlCol="0">
            <a:spAutoFit/>
          </a:bodyPr>
          <a:lstStyle/>
          <a:p>
            <a:r>
              <a:rPr lang="en-GB" sz="2800" dirty="0"/>
              <a:t>20 out of 125 =</a:t>
            </a:r>
          </a:p>
          <a:p>
            <a:r>
              <a:rPr lang="en-GB" sz="2800" dirty="0"/>
              <a:t>20/125          =</a:t>
            </a:r>
          </a:p>
          <a:p>
            <a:r>
              <a:rPr lang="en-GB" sz="2800" dirty="0"/>
              <a:t>4/25             =</a:t>
            </a:r>
          </a:p>
          <a:p>
            <a:r>
              <a:rPr lang="en-GB" sz="2800" dirty="0"/>
              <a:t>16 / 100     =</a:t>
            </a:r>
          </a:p>
          <a:p>
            <a:r>
              <a:rPr lang="en-GB" sz="2800" dirty="0"/>
              <a:t>16% </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16%</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263546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754326"/>
          </a:xfrm>
          <a:prstGeom prst="rect">
            <a:avLst/>
          </a:prstGeom>
          <a:noFill/>
        </p:spPr>
        <p:txBody>
          <a:bodyPr wrap="square" rtlCol="0">
            <a:spAutoFit/>
          </a:bodyPr>
          <a:lstStyle/>
          <a:p>
            <a:r>
              <a:rPr lang="en-GB" dirty="0"/>
              <a:t>12B.  A lesson begins at 9:10.</a:t>
            </a:r>
          </a:p>
          <a:p>
            <a:endParaRPr lang="en-GB" dirty="0"/>
          </a:p>
          <a:p>
            <a:r>
              <a:rPr lang="en-GB" dirty="0"/>
              <a:t>The teacher prepares a 8 minute introduction followed by a 13 minute video clip and then a 30 minute activity.</a:t>
            </a:r>
          </a:p>
          <a:p>
            <a:endParaRPr lang="en-GB" dirty="0"/>
          </a:p>
          <a:p>
            <a:r>
              <a:rPr lang="en-GB" dirty="0"/>
              <a:t>At what time does the activity end?</a:t>
            </a:r>
          </a:p>
        </p:txBody>
      </p:sp>
      <p:sp>
        <p:nvSpPr>
          <p:cNvPr id="3" name="TextBox 2"/>
          <p:cNvSpPr txBox="1"/>
          <p:nvPr/>
        </p:nvSpPr>
        <p:spPr>
          <a:xfrm>
            <a:off x="1269507" y="2663302"/>
            <a:ext cx="5610687" cy="1815882"/>
          </a:xfrm>
          <a:prstGeom prst="rect">
            <a:avLst/>
          </a:prstGeom>
          <a:noFill/>
        </p:spPr>
        <p:txBody>
          <a:bodyPr wrap="square" rtlCol="0">
            <a:spAutoFit/>
          </a:bodyPr>
          <a:lstStyle/>
          <a:p>
            <a:r>
              <a:rPr lang="en-GB" sz="2800" dirty="0"/>
              <a:t>09:10 + 8  =</a:t>
            </a:r>
          </a:p>
          <a:p>
            <a:r>
              <a:rPr lang="en-GB" sz="2800" dirty="0"/>
              <a:t>09:18, add another 13 =</a:t>
            </a:r>
          </a:p>
          <a:p>
            <a:r>
              <a:rPr lang="en-GB" sz="2800" dirty="0"/>
              <a:t>09:31, add another 30 =</a:t>
            </a:r>
          </a:p>
          <a:p>
            <a:r>
              <a:rPr lang="en-GB" sz="2800" dirty="0"/>
              <a:t>10:01</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10:01</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71747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5B.   A sixth form group raises £86.50 for charity.</a:t>
            </a:r>
          </a:p>
          <a:p>
            <a:endParaRPr lang="en-GB" dirty="0"/>
          </a:p>
          <a:p>
            <a:r>
              <a:rPr lang="en-GB" dirty="0"/>
              <a:t>The money will be equally divided between five charities.</a:t>
            </a:r>
          </a:p>
          <a:p>
            <a:endParaRPr lang="en-GB" dirty="0"/>
          </a:p>
          <a:p>
            <a:r>
              <a:rPr lang="en-GB" dirty="0"/>
              <a:t>How much money will each charity receive?</a:t>
            </a:r>
          </a:p>
        </p:txBody>
      </p:sp>
      <p:sp>
        <p:nvSpPr>
          <p:cNvPr id="3" name="TextBox 2"/>
          <p:cNvSpPr txBox="1"/>
          <p:nvPr/>
        </p:nvSpPr>
        <p:spPr>
          <a:xfrm>
            <a:off x="1189607" y="2876365"/>
            <a:ext cx="5610687" cy="954107"/>
          </a:xfrm>
          <a:prstGeom prst="rect">
            <a:avLst/>
          </a:prstGeom>
          <a:noFill/>
        </p:spPr>
        <p:txBody>
          <a:bodyPr wrap="square" rtlCol="0">
            <a:spAutoFit/>
          </a:bodyPr>
          <a:lstStyle/>
          <a:p>
            <a:r>
              <a:rPr lang="en-GB" sz="2800" dirty="0"/>
              <a:t>86.50 </a:t>
            </a:r>
            <a:r>
              <a:rPr lang="en-GB" altLang="en-US" sz="2800" dirty="0">
                <a:cs typeface="Times New Roman" panose="02020603050405020304" pitchFamily="18" charset="0"/>
                <a:sym typeface="Symbol" panose="05050102010706020507" pitchFamily="18" charset="2"/>
              </a:rPr>
              <a:t></a:t>
            </a:r>
            <a:r>
              <a:rPr lang="en-GB" sz="2800" dirty="0"/>
              <a:t> 5 =</a:t>
            </a:r>
          </a:p>
          <a:p>
            <a:r>
              <a:rPr lang="en-GB" sz="2800" dirty="0"/>
              <a:t>£17.30</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£17.30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45233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7666" y="630315"/>
            <a:ext cx="8407153" cy="1477328"/>
          </a:xfrm>
          <a:prstGeom prst="rect">
            <a:avLst/>
          </a:prstGeom>
          <a:noFill/>
        </p:spPr>
        <p:txBody>
          <a:bodyPr wrap="square" rtlCol="0">
            <a:spAutoFit/>
          </a:bodyPr>
          <a:lstStyle/>
          <a:p>
            <a:r>
              <a:rPr lang="en-GB" dirty="0"/>
              <a:t>11B.  A school trip is planned for 81 pupils.</a:t>
            </a:r>
          </a:p>
          <a:p>
            <a:endParaRPr lang="en-GB" dirty="0"/>
          </a:p>
          <a:p>
            <a:r>
              <a:rPr lang="en-GB" dirty="0"/>
              <a:t>There must be at least one adult for every 9 pupils.</a:t>
            </a:r>
          </a:p>
          <a:p>
            <a:endParaRPr lang="en-GB" dirty="0"/>
          </a:p>
          <a:p>
            <a:r>
              <a:rPr lang="en-GB" dirty="0"/>
              <a:t>What is the minimum number of people on the trip?</a:t>
            </a:r>
          </a:p>
        </p:txBody>
      </p:sp>
      <p:sp>
        <p:nvSpPr>
          <p:cNvPr id="3" name="TextBox 2"/>
          <p:cNvSpPr txBox="1"/>
          <p:nvPr/>
        </p:nvSpPr>
        <p:spPr>
          <a:xfrm>
            <a:off x="1269507" y="2663302"/>
            <a:ext cx="5610687" cy="1877437"/>
          </a:xfrm>
          <a:prstGeom prst="rect">
            <a:avLst/>
          </a:prstGeom>
          <a:noFill/>
        </p:spPr>
        <p:txBody>
          <a:bodyPr wrap="square" rtlCol="0">
            <a:spAutoFit/>
          </a:bodyPr>
          <a:lstStyle/>
          <a:p>
            <a:r>
              <a:rPr lang="en-GB" sz="2800" dirty="0"/>
              <a:t>81 </a:t>
            </a:r>
            <a:r>
              <a:rPr lang="en-GB" altLang="en-US" sz="2800" dirty="0">
                <a:cs typeface="Times New Roman" panose="02020603050405020304" pitchFamily="18" charset="0"/>
                <a:sym typeface="Symbol" panose="05050102010706020507" pitchFamily="18" charset="2"/>
              </a:rPr>
              <a:t></a:t>
            </a:r>
            <a:r>
              <a:rPr lang="en-GB" sz="2800" dirty="0"/>
              <a:t> 9=</a:t>
            </a:r>
          </a:p>
          <a:p>
            <a:r>
              <a:rPr lang="en-GB" sz="2800" dirty="0"/>
              <a:t>9 adults</a:t>
            </a:r>
          </a:p>
          <a:p>
            <a:r>
              <a:rPr lang="en-GB" sz="2800" dirty="0"/>
              <a:t>81 + 9=</a:t>
            </a:r>
          </a:p>
          <a:p>
            <a:r>
              <a:rPr lang="en-GB" sz="2800" dirty="0"/>
              <a:t>90</a:t>
            </a:r>
          </a:p>
        </p:txBody>
      </p:sp>
      <p:sp>
        <p:nvSpPr>
          <p:cNvPr id="4" name="TextBox 3"/>
          <p:cNvSpPr txBox="1"/>
          <p:nvPr/>
        </p:nvSpPr>
        <p:spPr>
          <a:xfrm>
            <a:off x="9951868" y="363984"/>
            <a:ext cx="967666" cy="369332"/>
          </a:xfrm>
          <a:prstGeom prst="rect">
            <a:avLst/>
          </a:prstGeom>
          <a:noFill/>
        </p:spPr>
        <p:txBody>
          <a:bodyPr wrap="square" rtlCol="0">
            <a:spAutoFit/>
          </a:bodyPr>
          <a:lstStyle/>
          <a:p>
            <a:r>
              <a:rPr lang="en-GB" dirty="0"/>
              <a:t>Test 3</a:t>
            </a:r>
          </a:p>
        </p:txBody>
      </p:sp>
      <p:sp>
        <p:nvSpPr>
          <p:cNvPr id="6" name="Rectangle 5"/>
          <p:cNvSpPr/>
          <p:nvPr/>
        </p:nvSpPr>
        <p:spPr>
          <a:xfrm>
            <a:off x="10118690" y="4994031"/>
            <a:ext cx="1870604" cy="65314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90</a:t>
            </a:r>
            <a:endParaRPr lang="en-GB" dirty="0">
              <a:solidFill>
                <a:schemeClr val="tx1"/>
              </a:solidFill>
            </a:endParaRPr>
          </a:p>
        </p:txBody>
      </p:sp>
      <p:sp>
        <p:nvSpPr>
          <p:cNvPr id="7" name="TextBox 6"/>
          <p:cNvSpPr txBox="1"/>
          <p:nvPr/>
        </p:nvSpPr>
        <p:spPr>
          <a:xfrm>
            <a:off x="10522538" y="4624699"/>
            <a:ext cx="1180194" cy="369332"/>
          </a:xfrm>
          <a:prstGeom prst="rect">
            <a:avLst/>
          </a:prstGeom>
          <a:noFill/>
        </p:spPr>
        <p:txBody>
          <a:bodyPr wrap="square" rtlCol="0">
            <a:spAutoFit/>
          </a:bodyPr>
          <a:lstStyle/>
          <a:p>
            <a:r>
              <a:rPr lang="en-GB" dirty="0"/>
              <a:t>Answer</a:t>
            </a:r>
          </a:p>
        </p:txBody>
      </p:sp>
    </p:spTree>
    <p:extLst>
      <p:ext uri="{BB962C8B-B14F-4D97-AF65-F5344CB8AC3E}">
        <p14:creationId xmlns:p14="http://schemas.microsoft.com/office/powerpoint/2010/main" val="176733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1876" y="1855433"/>
            <a:ext cx="3657600" cy="1015663"/>
          </a:xfrm>
          <a:prstGeom prst="rect">
            <a:avLst/>
          </a:prstGeom>
          <a:noFill/>
        </p:spPr>
        <p:txBody>
          <a:bodyPr wrap="square" rtlCol="0">
            <a:spAutoFit/>
          </a:bodyPr>
          <a:lstStyle/>
          <a:p>
            <a:r>
              <a:rPr lang="en-GB" sz="6000" dirty="0"/>
              <a:t>The End</a:t>
            </a:r>
          </a:p>
        </p:txBody>
      </p:sp>
    </p:spTree>
    <p:extLst>
      <p:ext uri="{BB962C8B-B14F-4D97-AF65-F5344CB8AC3E}">
        <p14:creationId xmlns:p14="http://schemas.microsoft.com/office/powerpoint/2010/main" val="3869958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10509</TotalTime>
  <Words>5633</Words>
  <Application>Microsoft Office PowerPoint</Application>
  <PresentationFormat>Widescreen</PresentationFormat>
  <Paragraphs>1132</Paragraphs>
  <Slides>103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103</vt:i4>
      </vt:variant>
    </vt:vector>
  </HeadingPairs>
  <TitlesOfParts>
    <vt:vector size="110" baseType="lpstr">
      <vt:lpstr>AR BERKLEY</vt:lpstr>
      <vt:lpstr>Arial</vt:lpstr>
      <vt:lpstr>Gill Sans Nova Cond Ultra Bold</vt:lpstr>
      <vt:lpstr>Symbol</vt:lpstr>
      <vt:lpstr>Times New Roman</vt:lpstr>
      <vt:lpstr>Trebuchet MS</vt:lpstr>
      <vt:lpstr>Office Theme</vt:lpstr>
      <vt:lpstr>Section 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Mandy Maddison</dc:creator>
  <cp:lastModifiedBy>Becky Maddison</cp:lastModifiedBy>
  <cp:revision>107</cp:revision>
  <dcterms:created xsi:type="dcterms:W3CDTF">2016-06-25T18:12:41Z</dcterms:created>
  <dcterms:modified xsi:type="dcterms:W3CDTF">2018-06-03T19:32:08Z</dcterms:modified>
</cp:coreProperties>
</file>