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91" r:id="rId24"/>
    <p:sldId id="288" r:id="rId25"/>
    <p:sldId id="290" r:id="rId26"/>
    <p:sldId id="2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1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3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39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2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2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95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8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41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00B9-72C1-4199-B2B0-5E83BC0C1478}" type="datetimeFigureOut">
              <a:rPr lang="en-GB" smtClean="0"/>
              <a:t>06/04/2018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maddlearning.com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33F-847B-45D9-8584-D47D88698F6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10912414" y="5942531"/>
            <a:ext cx="1130060" cy="778944"/>
          </a:xfrm>
          <a:prstGeom prst="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92294" y="5942531"/>
            <a:ext cx="12795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Gill Sans Nova Cond Ultra Bold" panose="020B0B04020104020203" pitchFamily="34" charset="0"/>
              </a:rPr>
              <a:t>MADD</a:t>
            </a:r>
            <a:endParaRPr lang="en-GB" sz="3000" dirty="0">
              <a:latin typeface="Gill Sans Nova Cond Ultra Bold" panose="020B0B04020104020203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892294" y="6415187"/>
            <a:ext cx="12795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latin typeface="AR BERKLEY" panose="02000000000000000000" pitchFamily="2" charset="0"/>
              </a:rPr>
              <a:t>LEARNING</a:t>
            </a:r>
            <a:endParaRPr lang="en-GB" sz="1300" dirty="0">
              <a:latin typeface="AR BERKLEY" panose="02000000000000000000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71879" cy="6858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KS2 Paper 3C</a:t>
            </a:r>
            <a:br>
              <a:rPr lang="en-GB" dirty="0" smtClean="0"/>
            </a:br>
            <a:r>
              <a:rPr lang="en-GB" dirty="0" smtClean="0"/>
              <a:t>2017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By</a:t>
            </a:r>
          </a:p>
          <a:p>
            <a:r>
              <a:rPr lang="en-GB" dirty="0" smtClean="0"/>
              <a:t>Mr Maddison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4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70" y="346229"/>
            <a:ext cx="1073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  Write the missing number to make this </a:t>
            </a:r>
            <a:r>
              <a:rPr lang="en-GB" b="1" dirty="0" smtClean="0"/>
              <a:t>division</a:t>
            </a:r>
            <a:r>
              <a:rPr lang="en-GB" dirty="0" smtClean="0"/>
              <a:t> correct.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368859" y="1262286"/>
            <a:ext cx="444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586 </a:t>
            </a:r>
            <a:r>
              <a:rPr lang="en-GB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</a:t>
            </a:r>
            <a:r>
              <a:rPr lang="en-GB" sz="2400" dirty="0" smtClean="0"/>
              <a:t>                          = 0.586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263102" y="110692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863265" y="1231508"/>
            <a:ext cx="1001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1000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240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969" y="479394"/>
            <a:ext cx="1026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en-GB" dirty="0" smtClean="0"/>
              <a:t>A group of friends earns £70 by washing cars.</a:t>
            </a:r>
          </a:p>
          <a:p>
            <a:pPr marL="342900" indent="-342900">
              <a:buAutoNum type="arabicPeriod" startAt="2"/>
            </a:pPr>
            <a:endParaRPr lang="en-GB" dirty="0"/>
          </a:p>
          <a:p>
            <a:r>
              <a:rPr lang="en-GB" dirty="0" smtClean="0"/>
              <a:t>They share the money </a:t>
            </a:r>
            <a:r>
              <a:rPr lang="en-GB" b="1" dirty="0" smtClean="0"/>
              <a:t>equally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They get £14 each.</a:t>
            </a:r>
          </a:p>
          <a:p>
            <a:endParaRPr lang="en-GB" dirty="0"/>
          </a:p>
          <a:p>
            <a:r>
              <a:rPr lang="en-GB" dirty="0" smtClean="0"/>
              <a:t>How many friends are in the group?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89704" y="3725840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647802" y="331218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480050" y="383540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05350" y="383540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14</a:t>
            </a:r>
            <a:endParaRPr lang="en-GB" sz="2800" dirty="0"/>
          </a:p>
        </p:txBody>
      </p:sp>
      <p:sp>
        <p:nvSpPr>
          <p:cNvPr id="8" name="Arc 7"/>
          <p:cNvSpPr/>
          <p:nvPr/>
        </p:nvSpPr>
        <p:spPr>
          <a:xfrm>
            <a:off x="5041900" y="3855381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5194300" y="3835400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1864" y="2973625"/>
            <a:ext cx="19472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 x 14 = 14</a:t>
            </a:r>
          </a:p>
          <a:p>
            <a:r>
              <a:rPr lang="en-GB" sz="2800" dirty="0" smtClean="0"/>
              <a:t>2 x 14 = 28</a:t>
            </a:r>
          </a:p>
          <a:p>
            <a:r>
              <a:rPr lang="en-GB" sz="2800" dirty="0" smtClean="0"/>
              <a:t>3 x 14 = 42</a:t>
            </a:r>
          </a:p>
          <a:p>
            <a:r>
              <a:rPr lang="en-GB" sz="2800" dirty="0" smtClean="0"/>
              <a:t>4 x 14 = 56</a:t>
            </a:r>
          </a:p>
          <a:p>
            <a:r>
              <a:rPr lang="en-GB" sz="2800" dirty="0" smtClean="0"/>
              <a:t>5 x 14 = 70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351285" y="3921430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69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3" grpId="0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14" y="435006"/>
            <a:ext cx="94103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3"/>
            </a:pPr>
            <a:r>
              <a:rPr lang="en-GB" dirty="0" smtClean="0"/>
              <a:t>Harrison uses these digit cards.</a:t>
            </a:r>
          </a:p>
          <a:p>
            <a:pPr marL="342900" indent="-342900">
              <a:buAutoNum type="arabicPeriod" startAt="3"/>
            </a:pPr>
            <a:endParaRPr lang="en-GB" dirty="0"/>
          </a:p>
          <a:p>
            <a:pPr marL="342900" indent="-342900">
              <a:buAutoNum type="arabicPeriod" startAt="3"/>
            </a:pPr>
            <a:endParaRPr lang="en-GB" dirty="0" smtClean="0"/>
          </a:p>
          <a:p>
            <a:pPr marL="342900" indent="-342900">
              <a:buAutoNum type="arabicPeriod" startAt="3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makes a 2-digit number and a 1-digit number.</a:t>
            </a:r>
          </a:p>
          <a:p>
            <a:endParaRPr lang="en-GB" dirty="0"/>
          </a:p>
          <a:p>
            <a:r>
              <a:rPr lang="en-GB" dirty="0" smtClean="0"/>
              <a:t>He </a:t>
            </a:r>
            <a:r>
              <a:rPr lang="en-GB" dirty="0" smtClean="0"/>
              <a:t>multiplies them together.</a:t>
            </a:r>
          </a:p>
          <a:p>
            <a:endParaRPr lang="en-GB" dirty="0"/>
          </a:p>
          <a:p>
            <a:r>
              <a:rPr lang="en-GB" dirty="0" smtClean="0"/>
              <a:t>His </a:t>
            </a:r>
            <a:r>
              <a:rPr lang="en-GB" dirty="0" smtClean="0"/>
              <a:t>answer is a </a:t>
            </a:r>
            <a:r>
              <a:rPr lang="en-GB" b="1" dirty="0" smtClean="0"/>
              <a:t>multiple of 10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What could Harrison’s multiplication be?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flipV="1">
            <a:off x="2404369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3613211" y="886002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flipV="1">
            <a:off x="4822054" y="886003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 flipV="1">
            <a:off x="4696288" y="4450387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flipV="1">
            <a:off x="3232951" y="4450388"/>
            <a:ext cx="571130" cy="103108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2284520" y="4450388"/>
            <a:ext cx="571130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134774" y="4772629"/>
            <a:ext cx="2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x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76799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666477" y="1006407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480568" y="1006408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16" name="TextBox 15"/>
          <p:cNvSpPr txBox="1"/>
          <p:nvPr/>
        </p:nvSpPr>
        <p:spPr>
          <a:xfrm>
            <a:off x="2360721" y="4541796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3</a:t>
            </a:r>
            <a:endParaRPr lang="en-GB" sz="4800" dirty="0"/>
          </a:p>
        </p:txBody>
      </p:sp>
      <p:sp>
        <p:nvSpPr>
          <p:cNvPr id="17" name="TextBox 16"/>
          <p:cNvSpPr txBox="1"/>
          <p:nvPr/>
        </p:nvSpPr>
        <p:spPr>
          <a:xfrm>
            <a:off x="3301248" y="4541795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8</a:t>
            </a:r>
            <a:endParaRPr lang="en-GB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4709604" y="4541794"/>
            <a:ext cx="683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5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9343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070" y="381740"/>
            <a:ext cx="97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4.  This graph shows the temperature in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r>
              <a:rPr lang="en-GB" dirty="0" smtClean="0"/>
              <a:t> from 2 am to 3 pm on a cold day.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16240" y="4298212"/>
            <a:ext cx="830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degrees warmer was it at 1 pm than 6 am?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9800948" y="4292008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216240" y="5228947"/>
            <a:ext cx="6831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 6 pm the temperature was 4 degrees lower than at 3 pm.</a:t>
            </a:r>
          </a:p>
          <a:p>
            <a:endParaRPr lang="en-GB" dirty="0" smtClean="0"/>
          </a:p>
          <a:p>
            <a:r>
              <a:rPr lang="en-GB" dirty="0" smtClean="0"/>
              <a:t>What was the temperature at 6 pm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235519" y="5580749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765437" y="5847079"/>
            <a:ext cx="692458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err="1"/>
              <a:t>o</a:t>
            </a:r>
            <a:r>
              <a:rPr lang="en-GB" dirty="0" err="1"/>
              <a:t>C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968240" y="4744720"/>
            <a:ext cx="71120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679440" y="476357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from  -4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9303305" y="4221268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12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374640" y="5776357"/>
            <a:ext cx="71120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6028678" y="577635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lowered by  4 </a:t>
            </a:r>
            <a:r>
              <a:rPr lang="en-GB" baseline="30000" dirty="0" err="1" smtClean="0"/>
              <a:t>o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9316754" y="5731170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-3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92" y="751073"/>
            <a:ext cx="6870787" cy="354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81" y="399495"/>
            <a:ext cx="106265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en-GB" dirty="0" smtClean="0"/>
              <a:t>The children at Castle School are collecting money for charity.</a:t>
            </a:r>
          </a:p>
          <a:p>
            <a:pPr marL="342900" indent="-342900">
              <a:buAutoNum type="arabicPeriod" startAt="5"/>
            </a:pPr>
            <a:endParaRPr lang="en-GB" dirty="0"/>
          </a:p>
          <a:p>
            <a:r>
              <a:rPr lang="en-GB" dirty="0" smtClean="0"/>
              <a:t>     Their target is to collect £400</a:t>
            </a:r>
          </a:p>
          <a:p>
            <a:endParaRPr lang="en-GB" dirty="0"/>
          </a:p>
          <a:p>
            <a:r>
              <a:rPr lang="en-GB" dirty="0" smtClean="0"/>
              <a:t>     So far they have collected £146.21</a:t>
            </a:r>
          </a:p>
          <a:p>
            <a:endParaRPr lang="en-GB" dirty="0"/>
          </a:p>
          <a:p>
            <a:r>
              <a:rPr lang="en-GB" dirty="0" smtClean="0"/>
              <a:t>     How much more do they need to reach their target?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35519" y="402567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36132" y="4298212"/>
            <a:ext cx="52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627833" y="2913217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400.00 –</a:t>
            </a:r>
          </a:p>
          <a:p>
            <a:r>
              <a:rPr lang="en-GB" sz="2800" u="sng" dirty="0" smtClean="0"/>
              <a:t>146.21</a:t>
            </a:r>
            <a:r>
              <a:rPr lang="en-GB" sz="2800" dirty="0" smtClean="0"/>
              <a:t> </a:t>
            </a:r>
            <a:endParaRPr lang="en-GB" sz="2800" u="sng" dirty="0" smtClean="0"/>
          </a:p>
          <a:p>
            <a:r>
              <a:rPr lang="en-GB" sz="2800" dirty="0" smtClean="0"/>
              <a:t>253.79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713705" y="4190490"/>
            <a:ext cx="1374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253.79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4257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506027"/>
            <a:ext cx="102803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"/>
            </a:pPr>
            <a:r>
              <a:rPr lang="en-GB" dirty="0" smtClean="0"/>
              <a:t>William wants to travel to Paris by train.</a:t>
            </a:r>
          </a:p>
          <a:p>
            <a:pPr marL="342900" indent="-342900">
              <a:buAutoNum type="arabicPeriod" startAt="6"/>
            </a:pPr>
            <a:endParaRPr lang="en-GB" dirty="0"/>
          </a:p>
          <a:p>
            <a:r>
              <a:rPr lang="en-GB" dirty="0" smtClean="0"/>
              <a:t>He needs to arrive in Paris by </a:t>
            </a:r>
            <a:r>
              <a:rPr lang="en-GB" b="1" dirty="0" smtClean="0"/>
              <a:t>6 pm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Circle the latest time that William can leave London.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433" y="608681"/>
            <a:ext cx="4066012" cy="33418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320" y="2279622"/>
            <a:ext cx="6250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 pm = 18:00</a:t>
            </a:r>
          </a:p>
          <a:p>
            <a:endParaRPr lang="en-GB" sz="2800" dirty="0" smtClean="0"/>
          </a:p>
          <a:p>
            <a:r>
              <a:rPr lang="en-GB" sz="2800" dirty="0" smtClean="0"/>
              <a:t>So 17:53 is the time he should arrive</a:t>
            </a:r>
          </a:p>
          <a:p>
            <a:endParaRPr lang="en-GB" sz="2800" dirty="0"/>
          </a:p>
          <a:p>
            <a:r>
              <a:rPr lang="en-GB" sz="2800" dirty="0" smtClean="0"/>
              <a:t>This leaves London at</a:t>
            </a:r>
          </a:p>
          <a:p>
            <a:r>
              <a:rPr lang="en-GB" sz="2800" dirty="0" smtClean="0"/>
              <a:t>14:31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7293933" y="2621705"/>
            <a:ext cx="1396721" cy="50241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04" y="381740"/>
            <a:ext cx="9419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en-GB" dirty="0" smtClean="0"/>
              <a:t>Here is a triangle drawn on a coordinate grid.</a:t>
            </a:r>
          </a:p>
          <a:p>
            <a:pPr marL="342900" indent="-342900">
              <a:buAutoNum type="arabicPeriod" startAt="7"/>
            </a:pPr>
            <a:endParaRPr lang="en-GB" dirty="0"/>
          </a:p>
          <a:p>
            <a:r>
              <a:rPr lang="en-GB" dirty="0" smtClean="0"/>
              <a:t>The triangle is translated </a:t>
            </a:r>
            <a:r>
              <a:rPr lang="en-GB" b="1" dirty="0" smtClean="0"/>
              <a:t>3 right </a:t>
            </a:r>
            <a:r>
              <a:rPr lang="en-GB" dirty="0" smtClean="0"/>
              <a:t>and </a:t>
            </a:r>
            <a:r>
              <a:rPr lang="en-GB" b="1" dirty="0" smtClean="0"/>
              <a:t>6 up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Draw the triangle in its new position.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46" y="303072"/>
            <a:ext cx="5515126" cy="53463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259" y="97654"/>
            <a:ext cx="417251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</a:p>
          <a:p>
            <a:endParaRPr lang="en-GB" sz="1400" dirty="0" smtClean="0"/>
          </a:p>
          <a:p>
            <a:r>
              <a:rPr lang="en-GB" dirty="0" smtClean="0"/>
              <a:t>5</a:t>
            </a:r>
          </a:p>
          <a:p>
            <a:endParaRPr lang="en-GB" sz="1200" dirty="0" smtClean="0"/>
          </a:p>
          <a:p>
            <a:r>
              <a:rPr lang="en-GB" dirty="0" smtClean="0"/>
              <a:t>4</a:t>
            </a:r>
          </a:p>
          <a:p>
            <a:endParaRPr lang="en-GB" sz="1050" dirty="0" smtClean="0"/>
          </a:p>
          <a:p>
            <a:r>
              <a:rPr lang="en-GB" dirty="0" smtClean="0"/>
              <a:t>3</a:t>
            </a:r>
          </a:p>
          <a:p>
            <a:endParaRPr lang="en-GB" sz="1050" dirty="0" smtClean="0"/>
          </a:p>
          <a:p>
            <a:r>
              <a:rPr lang="en-GB" dirty="0" smtClean="0"/>
              <a:t>2</a:t>
            </a:r>
          </a:p>
          <a:p>
            <a:endParaRPr lang="en-GB" sz="1050" dirty="0" smtClean="0"/>
          </a:p>
          <a:p>
            <a:r>
              <a:rPr lang="en-GB" dirty="0" smtClean="0"/>
              <a:t>1</a:t>
            </a:r>
          </a:p>
          <a:p>
            <a:endParaRPr lang="en-GB" sz="1200" dirty="0" smtClean="0"/>
          </a:p>
          <a:p>
            <a:r>
              <a:rPr lang="en-GB" dirty="0" smtClean="0"/>
              <a:t>0</a:t>
            </a:r>
          </a:p>
          <a:p>
            <a:endParaRPr lang="en-GB" sz="800" dirty="0" smtClean="0"/>
          </a:p>
          <a:p>
            <a:r>
              <a:rPr lang="en-GB" dirty="0" smtClean="0"/>
              <a:t>-1</a:t>
            </a:r>
          </a:p>
          <a:p>
            <a:endParaRPr lang="en-GB" sz="1100" dirty="0" smtClean="0"/>
          </a:p>
          <a:p>
            <a:r>
              <a:rPr lang="en-GB" dirty="0" smtClean="0"/>
              <a:t>-2</a:t>
            </a:r>
          </a:p>
          <a:p>
            <a:endParaRPr lang="en-GB" sz="1200" dirty="0" smtClean="0"/>
          </a:p>
          <a:p>
            <a:r>
              <a:rPr lang="en-GB" dirty="0" smtClean="0"/>
              <a:t>-3</a:t>
            </a:r>
          </a:p>
          <a:p>
            <a:endParaRPr lang="en-GB" sz="1100" dirty="0" smtClean="0"/>
          </a:p>
          <a:p>
            <a:r>
              <a:rPr lang="en-GB" dirty="0" smtClean="0"/>
              <a:t>-4</a:t>
            </a:r>
          </a:p>
          <a:p>
            <a:endParaRPr lang="en-GB" sz="1200" dirty="0" smtClean="0"/>
          </a:p>
          <a:p>
            <a:r>
              <a:rPr lang="en-GB" dirty="0" smtClean="0"/>
              <a:t>-5</a:t>
            </a:r>
          </a:p>
          <a:p>
            <a:endParaRPr lang="en-GB" sz="1200" dirty="0" smtClean="0"/>
          </a:p>
          <a:p>
            <a:r>
              <a:rPr lang="en-GB" dirty="0" smtClean="0"/>
              <a:t>-6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072326" y="2976239"/>
            <a:ext cx="6533965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-6    -5   -4    -3    -2    -1    0     1     2     3     4     5     6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63197" y="2976239"/>
            <a:ext cx="57127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034509" y="97654"/>
            <a:ext cx="0" cy="58415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21697" y="3409856"/>
            <a:ext cx="7577" cy="13212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43023" y="3424744"/>
            <a:ext cx="1380045" cy="13111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29274" y="4716261"/>
            <a:ext cx="1393794" cy="196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8038685" y="684812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8038685" y="2009827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9425322" y="2009827"/>
            <a:ext cx="140677" cy="1389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8126780" y="767713"/>
            <a:ext cx="1368881" cy="12991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122773" y="2091747"/>
            <a:ext cx="1345364" cy="169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095276" y="767713"/>
            <a:ext cx="13748" cy="13893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02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293" y="381740"/>
            <a:ext cx="1131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8"/>
            </a:pPr>
            <a:r>
              <a:rPr lang="en-GB" dirty="0" smtClean="0"/>
              <a:t>Write three factors of 36 that are </a:t>
            </a:r>
            <a:r>
              <a:rPr lang="en-GB" b="1" dirty="0" smtClean="0"/>
              <a:t>not</a:t>
            </a:r>
            <a:r>
              <a:rPr lang="en-GB" dirty="0" smtClean="0"/>
              <a:t> factors of 12.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771531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498456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342518" y="1391398"/>
            <a:ext cx="706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36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47118" y="1391398"/>
            <a:ext cx="76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18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500326" y="2743200"/>
            <a:ext cx="6933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Factors of 36 are: 1, 2, 3, 4, 6, 9, 12, 18, 36</a:t>
            </a:r>
          </a:p>
          <a:p>
            <a:r>
              <a:rPr lang="en-GB" dirty="0" smtClean="0"/>
              <a:t>Factors </a:t>
            </a:r>
            <a:r>
              <a:rPr lang="en-GB" dirty="0"/>
              <a:t>of </a:t>
            </a:r>
            <a:r>
              <a:rPr lang="en-GB" dirty="0" smtClean="0"/>
              <a:t>12 </a:t>
            </a:r>
            <a:r>
              <a:rPr lang="en-GB" dirty="0"/>
              <a:t>are: 1, </a:t>
            </a:r>
            <a:r>
              <a:rPr lang="en-GB" dirty="0" smtClean="0"/>
              <a:t>2, 3, 4, 6, 12</a:t>
            </a:r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4711178" y="2743200"/>
            <a:ext cx="365463" cy="3551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5476408" y="2743200"/>
            <a:ext cx="365463" cy="3551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876175" y="2743200"/>
            <a:ext cx="365463" cy="3551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181125" y="1195808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5430" y="1411549"/>
            <a:ext cx="76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769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  <p:bldP spid="11" grpId="0" animBg="1"/>
      <p:bldP spid="12" grpId="0" animBg="1"/>
      <p:bldP spid="13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193" y="346229"/>
            <a:ext cx="69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9.  Here is the morning timetable for Chen’s class this week.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10713" y="3036163"/>
            <a:ext cx="922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is the </a:t>
            </a:r>
            <a:r>
              <a:rPr lang="en-GB" b="1" dirty="0" smtClean="0"/>
              <a:t>total</a:t>
            </a:r>
            <a:r>
              <a:rPr lang="en-GB" dirty="0" smtClean="0"/>
              <a:t> number of hours of </a:t>
            </a:r>
            <a:r>
              <a:rPr lang="en-GB" b="1" dirty="0" smtClean="0"/>
              <a:t>English</a:t>
            </a:r>
            <a:r>
              <a:rPr lang="en-GB" dirty="0" smtClean="0"/>
              <a:t> on this timetable?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031333" y="365492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9365941" y="3927456"/>
            <a:ext cx="116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hours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595647" y="3856253"/>
            <a:ext cx="832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 ½ 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69960" y="3758084"/>
            <a:ext cx="2321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 x 1 ½ </a:t>
            </a:r>
          </a:p>
          <a:p>
            <a:r>
              <a:rPr lang="en-GB" sz="2800" dirty="0" smtClean="0"/>
              <a:t>+ 2</a:t>
            </a:r>
            <a:endParaRPr lang="en-GB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659413"/>
              </p:ext>
            </p:extLst>
          </p:nvPr>
        </p:nvGraphicFramePr>
        <p:xfrm>
          <a:off x="1010713" y="964988"/>
          <a:ext cx="8258175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Worksheet" r:id="rId4" imgW="8258325" imgH="1466974" progId="Excel.Sheet.12">
                  <p:embed/>
                </p:oleObj>
              </mc:Choice>
              <mc:Fallback>
                <p:oleObj name="Worksheet" r:id="rId4" imgW="8258325" imgH="146697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0713" y="964988"/>
                        <a:ext cx="8258175" cy="146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01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522" y="514905"/>
            <a:ext cx="9925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0"/>
            </a:pPr>
            <a:r>
              <a:rPr lang="en-GB" dirty="0" smtClean="0"/>
              <a:t>A bottle contains 620 millilitres of milk.</a:t>
            </a:r>
          </a:p>
          <a:p>
            <a:pPr marL="342900" indent="-342900">
              <a:buAutoNum type="arabicPeriod" startAt="10"/>
            </a:pPr>
            <a:endParaRPr lang="en-GB" b="1" dirty="0"/>
          </a:p>
          <a:p>
            <a:r>
              <a:rPr lang="en-GB" dirty="0" smtClean="0"/>
              <a:t>Jack pours out </a:t>
            </a:r>
            <a:r>
              <a:rPr lang="en-GB" b="1" dirty="0" smtClean="0"/>
              <a:t>half a litre.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dirty="0" smtClean="0"/>
              <a:t>How much milk is left?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283084" y="4696287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567543" y="2813538"/>
            <a:ext cx="33561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 l  = 1000 ml</a:t>
            </a:r>
          </a:p>
          <a:p>
            <a:r>
              <a:rPr lang="en-GB" sz="2800" dirty="0" smtClean="0"/>
              <a:t>½ l = 500 ml</a:t>
            </a:r>
          </a:p>
          <a:p>
            <a:endParaRPr lang="en-GB" sz="2800" dirty="0"/>
          </a:p>
          <a:p>
            <a:r>
              <a:rPr lang="en-GB" sz="2800" dirty="0" smtClean="0"/>
              <a:t>620 –</a:t>
            </a:r>
          </a:p>
          <a:p>
            <a:r>
              <a:rPr lang="en-GB" sz="2800" u="sng" dirty="0" smtClean="0"/>
              <a:t>500</a:t>
            </a:r>
          </a:p>
          <a:p>
            <a:r>
              <a:rPr lang="en-GB" sz="2800" dirty="0" smtClean="0"/>
              <a:t>120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827288" y="4891877"/>
            <a:ext cx="130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120 ml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528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7868" y="488272"/>
            <a:ext cx="1001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1"/>
            </a:pPr>
            <a:r>
              <a:rPr lang="en-GB" dirty="0" smtClean="0"/>
              <a:t>A bicycle wheel has a diameter of 54 cm.</a:t>
            </a:r>
          </a:p>
          <a:p>
            <a:pPr marL="342900" indent="-342900">
              <a:buAutoNum type="arabicPeriod" startAt="11"/>
            </a:pPr>
            <a:endParaRPr lang="en-GB" dirty="0"/>
          </a:p>
          <a:p>
            <a:r>
              <a:rPr lang="en-GB" dirty="0" smtClean="0"/>
              <a:t>What is the radius of the bicycle wheel?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846382" y="251207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75324" y="2847058"/>
            <a:ext cx="20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5899" y="1867720"/>
            <a:ext cx="46825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Radius is half the diameter</a:t>
            </a:r>
          </a:p>
          <a:p>
            <a:endParaRPr lang="en-GB" sz="2800" dirty="0"/>
          </a:p>
          <a:p>
            <a:r>
              <a:rPr lang="en-GB" sz="2800" dirty="0" smtClean="0"/>
              <a:t>54 </a:t>
            </a:r>
            <a:r>
              <a:rPr lang="en-GB" altLang="en-US" sz="2800" dirty="0">
                <a:cs typeface="Times New Roman" panose="02020603050405020304" pitchFamily="18" charset="0"/>
                <a:sym typeface="Symbol" panose="05050102010706020507" pitchFamily="18" charset="2"/>
              </a:rPr>
              <a:t> </a:t>
            </a:r>
            <a:r>
              <a:rPr lang="en-GB" sz="2800" dirty="0" smtClean="0"/>
              <a:t>2 = 27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17779" y="2729495"/>
            <a:ext cx="1426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27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499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435265" y="585775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77049" y="599265"/>
            <a:ext cx="107064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2"/>
            </a:pPr>
            <a:r>
              <a:rPr lang="en-GB" dirty="0" smtClean="0"/>
              <a:t>Mia buys 8 bags of white balloons.</a:t>
            </a:r>
          </a:p>
          <a:p>
            <a:pPr marL="342900" indent="-342900">
              <a:buAutoNum type="arabicPeriod" startAt="12"/>
            </a:pPr>
            <a:endParaRPr lang="en-GB" dirty="0"/>
          </a:p>
          <a:p>
            <a:r>
              <a:rPr lang="en-GB" dirty="0" smtClean="0"/>
              <a:t>     Amy buys 4 bags of red balloons.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Mia says,</a:t>
            </a:r>
          </a:p>
          <a:p>
            <a:endParaRPr lang="en-GB" dirty="0"/>
          </a:p>
          <a:p>
            <a:r>
              <a:rPr lang="en-GB" b="1" dirty="0" smtClean="0"/>
              <a:t>‘I have four times as many balloons as Amy.’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Explain why Mia is correct.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044453" y="4695950"/>
            <a:ext cx="248575" cy="20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079681" y="180648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32081" y="1958882"/>
            <a:ext cx="96175" cy="116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184794" y="2145379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230379" y="1506362"/>
            <a:ext cx="248575" cy="81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 flipH="1" flipV="1">
            <a:off x="2457106" y="2181504"/>
            <a:ext cx="72430" cy="198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930283" y="59196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8551414" y="715343"/>
            <a:ext cx="183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10 red balloons</a:t>
            </a:r>
          </a:p>
          <a:p>
            <a:pPr algn="ctr"/>
            <a:r>
              <a:rPr lang="en-GB" b="1" dirty="0" smtClean="0"/>
              <a:t> in a pack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5744" y="715344"/>
            <a:ext cx="22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20 white balloons in a pack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18268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20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8</a:t>
            </a:r>
          </a:p>
          <a:p>
            <a:r>
              <a:rPr lang="en-GB" sz="2800" dirty="0" smtClean="0"/>
              <a:t>160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191837" y="3949002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10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4</a:t>
            </a:r>
          </a:p>
          <a:p>
            <a:r>
              <a:rPr lang="en-GB" sz="2800" dirty="0" smtClean="0"/>
              <a:t>  40</a:t>
            </a:r>
            <a:endParaRPr lang="en-GB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647065" y="3949001"/>
            <a:ext cx="2009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40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4</a:t>
            </a:r>
          </a:p>
          <a:p>
            <a:r>
              <a:rPr lang="en-GB" sz="2800" dirty="0" smtClean="0"/>
              <a:t>160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157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build="p"/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02" y="488272"/>
            <a:ext cx="10209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13.  Circle the </a:t>
            </a:r>
            <a:r>
              <a:rPr lang="en-GB" b="1" dirty="0" smtClean="0"/>
              <a:t>hexagon</a:t>
            </a:r>
            <a:r>
              <a:rPr lang="en-GB" dirty="0" smtClean="0"/>
              <a:t> with exactly </a:t>
            </a:r>
            <a:r>
              <a:rPr lang="en-GB" b="1" dirty="0" smtClean="0"/>
              <a:t>four acute angles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775534" y="1066515"/>
            <a:ext cx="782714" cy="6853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41973" y="1085608"/>
            <a:ext cx="778275" cy="7010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775905" y="1751860"/>
            <a:ext cx="249313" cy="7831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015448" y="1786631"/>
            <a:ext cx="304800" cy="7686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000436" y="2541945"/>
            <a:ext cx="1015012" cy="63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098741" y="2555289"/>
            <a:ext cx="991341" cy="470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098741" y="864575"/>
            <a:ext cx="495670" cy="586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090082" y="1409187"/>
            <a:ext cx="0" cy="11391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098741" y="1436119"/>
            <a:ext cx="0" cy="11662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94411" y="882089"/>
            <a:ext cx="495671" cy="5540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483680" y="4651899"/>
            <a:ext cx="1684168" cy="88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483680" y="3247207"/>
            <a:ext cx="416881" cy="14135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2941099" y="3247207"/>
            <a:ext cx="210474" cy="14224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441359" y="3259471"/>
            <a:ext cx="522488" cy="6674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1889836" y="3260053"/>
            <a:ext cx="551523" cy="666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098741" y="3274950"/>
            <a:ext cx="0" cy="13769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631619" y="3259471"/>
            <a:ext cx="8878" cy="13924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098741" y="3963424"/>
            <a:ext cx="760521" cy="6830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842246" y="3255203"/>
            <a:ext cx="786414" cy="451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095782" y="3290825"/>
            <a:ext cx="763480" cy="4157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868140" y="3967408"/>
            <a:ext cx="767918" cy="6790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269942" y="4741585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3279234" y="5382827"/>
            <a:ext cx="23584" cy="6915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91026" y="6068057"/>
            <a:ext cx="675165" cy="4747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961545" y="4741015"/>
            <a:ext cx="656899" cy="3973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4618444" y="5138390"/>
            <a:ext cx="33778" cy="7637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3977983" y="5902171"/>
            <a:ext cx="696249" cy="640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5095781" y="2329621"/>
            <a:ext cx="257453" cy="24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5842246" y="2281718"/>
            <a:ext cx="250794" cy="28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69942" y="1085038"/>
            <a:ext cx="1286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Pentagon</a:t>
            </a:r>
          </a:p>
          <a:p>
            <a:endParaRPr lang="en-GB" dirty="0"/>
          </a:p>
          <a:p>
            <a:r>
              <a:rPr lang="en-GB" dirty="0" smtClean="0"/>
              <a:t>5 obtuse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6255858" y="1079084"/>
            <a:ext cx="1612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Pentagon</a:t>
            </a:r>
          </a:p>
          <a:p>
            <a:endParaRPr lang="en-GB" dirty="0"/>
          </a:p>
          <a:p>
            <a:r>
              <a:rPr lang="en-GB" dirty="0" smtClean="0"/>
              <a:t>2 obtuse</a:t>
            </a:r>
          </a:p>
          <a:p>
            <a:r>
              <a:rPr lang="en-GB" dirty="0" smtClean="0"/>
              <a:t>2 right angles</a:t>
            </a:r>
          </a:p>
          <a:p>
            <a:r>
              <a:rPr lang="en-GB" dirty="0" smtClean="0"/>
              <a:t>1 acute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3167877" y="3156647"/>
            <a:ext cx="1612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Pentagon</a:t>
            </a:r>
          </a:p>
          <a:p>
            <a:endParaRPr lang="en-GB" dirty="0"/>
          </a:p>
          <a:p>
            <a:r>
              <a:rPr lang="en-GB" dirty="0" smtClean="0"/>
              <a:t>4 acute</a:t>
            </a:r>
          </a:p>
          <a:p>
            <a:r>
              <a:rPr lang="en-GB" dirty="0" smtClean="0"/>
              <a:t>1 reflex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6883953" y="3326724"/>
            <a:ext cx="1612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Hexagon</a:t>
            </a:r>
          </a:p>
          <a:p>
            <a:endParaRPr lang="en-GB" dirty="0"/>
          </a:p>
          <a:p>
            <a:r>
              <a:rPr lang="en-GB" dirty="0" smtClean="0"/>
              <a:t>4 acute</a:t>
            </a:r>
          </a:p>
          <a:p>
            <a:r>
              <a:rPr lang="en-GB" dirty="0" smtClean="0"/>
              <a:t>2 reflex</a:t>
            </a:r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4788052" y="5061921"/>
            <a:ext cx="161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Hexagon</a:t>
            </a:r>
          </a:p>
          <a:p>
            <a:endParaRPr lang="en-GB" dirty="0"/>
          </a:p>
          <a:p>
            <a:r>
              <a:rPr lang="en-GB" dirty="0" smtClean="0"/>
              <a:t>6 obtuse</a:t>
            </a:r>
          </a:p>
        </p:txBody>
      </p:sp>
      <p:sp>
        <p:nvSpPr>
          <p:cNvPr id="4" name="Oval 3"/>
          <p:cNvSpPr/>
          <p:nvPr/>
        </p:nvSpPr>
        <p:spPr>
          <a:xfrm>
            <a:off x="4674232" y="2791470"/>
            <a:ext cx="2303617" cy="224692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2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" grpId="0" build="p"/>
      <p:bldP spid="34" grpId="0" build="p"/>
      <p:bldP spid="35" grpId="0" build="p"/>
      <p:bldP spid="36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256" y="363984"/>
            <a:ext cx="1002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4"/>
            </a:pPr>
            <a:r>
              <a:rPr lang="en-GB" dirty="0" smtClean="0"/>
              <a:t>4 pineapples cost the same as 3 mangoes.</a:t>
            </a:r>
          </a:p>
          <a:p>
            <a:pPr marL="342900" indent="-342900">
              <a:buAutoNum type="arabicPeriod" startAt="14"/>
            </a:pPr>
            <a:endParaRPr lang="en-GB" dirty="0"/>
          </a:p>
          <a:p>
            <a:r>
              <a:rPr lang="en-GB" dirty="0" smtClean="0"/>
              <a:t>One mango costs £1.20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much does</a:t>
            </a:r>
            <a:r>
              <a:rPr lang="en-GB" b="1" dirty="0" smtClean="0"/>
              <a:t> one </a:t>
            </a:r>
            <a:r>
              <a:rPr lang="en-GB" dirty="0" smtClean="0"/>
              <a:t>pineapple cost?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407711" y="398668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566951" y="4259216"/>
            <a:ext cx="34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£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54593" y="2491991"/>
            <a:ext cx="1738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1.20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 3</a:t>
            </a:r>
          </a:p>
          <a:p>
            <a:r>
              <a:rPr lang="en-GB" sz="2800" dirty="0" smtClean="0"/>
              <a:t>3.60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950956" y="3034630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3.60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16078" y="3052496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646156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3505374" y="3030564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939582" y="252927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0.9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875219" y="4182272"/>
            <a:ext cx="1135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0.90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378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357" y="541538"/>
            <a:ext cx="1068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5"/>
            </a:pPr>
            <a:r>
              <a:rPr lang="en-GB" dirty="0" smtClean="0"/>
              <a:t>Look at the letters below.</a:t>
            </a:r>
          </a:p>
          <a:p>
            <a:pPr marL="342900" indent="-342900">
              <a:buAutoNum type="arabicPeriod" startAt="15"/>
            </a:pPr>
            <a:endParaRPr lang="en-GB" dirty="0"/>
          </a:p>
          <a:p>
            <a:r>
              <a:rPr lang="en-GB" dirty="0" smtClean="0"/>
              <a:t>Circle any letter below which has both vertical </a:t>
            </a:r>
            <a:r>
              <a:rPr lang="en-GB" b="1" dirty="0" smtClean="0"/>
              <a:t>and</a:t>
            </a:r>
            <a:r>
              <a:rPr lang="en-GB" dirty="0" smtClean="0"/>
              <a:t> horizontal lines.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86757" y="1828800"/>
            <a:ext cx="7856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A    C    E    L    Z</a:t>
            </a:r>
            <a:endParaRPr lang="en-GB" sz="5400" dirty="0"/>
          </a:p>
        </p:txBody>
      </p:sp>
      <p:cxnSp>
        <p:nvCxnSpPr>
          <p:cNvPr id="4" name="Straight Connector 3"/>
          <p:cNvCxnSpPr/>
          <p:nvPr/>
        </p:nvCxnSpPr>
        <p:spPr>
          <a:xfrm flipH="1" flipV="1">
            <a:off x="5288554" y="2496965"/>
            <a:ext cx="653143" cy="1004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48767" y="3000240"/>
            <a:ext cx="136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horizontal</a:t>
            </a:r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5494497" y="1749006"/>
            <a:ext cx="2510" cy="107740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26420" y="3451398"/>
            <a:ext cx="164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vertical</a:t>
            </a:r>
            <a:endParaRPr lang="en-GB" dirty="0"/>
          </a:p>
        </p:txBody>
      </p:sp>
      <p:sp>
        <p:nvSpPr>
          <p:cNvPr id="21" name="Oval 20"/>
          <p:cNvSpPr/>
          <p:nvPr/>
        </p:nvSpPr>
        <p:spPr>
          <a:xfrm>
            <a:off x="4820616" y="1639268"/>
            <a:ext cx="1477272" cy="128117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4102610" y="2507013"/>
            <a:ext cx="653143" cy="1004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288614" y="1678037"/>
            <a:ext cx="2510" cy="107740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680285" y="1669495"/>
            <a:ext cx="1477272" cy="128117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4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171" y="426128"/>
            <a:ext cx="110526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6"/>
            </a:pPr>
            <a:r>
              <a:rPr lang="en-GB" dirty="0" smtClean="0"/>
              <a:t>There are 1,900 leaflets in a box.</a:t>
            </a:r>
          </a:p>
          <a:p>
            <a:pPr marL="342900" indent="-342900">
              <a:buAutoNum type="arabicPeriod" startAt="16"/>
            </a:pPr>
            <a:endParaRPr lang="en-GB" dirty="0"/>
          </a:p>
          <a:p>
            <a:r>
              <a:rPr lang="en-GB" dirty="0" smtClean="0"/>
              <a:t>Kerry and Lola take 370 leaflets each.</a:t>
            </a:r>
          </a:p>
          <a:p>
            <a:endParaRPr lang="en-GB" dirty="0"/>
          </a:p>
          <a:p>
            <a:r>
              <a:rPr lang="en-GB" dirty="0" smtClean="0"/>
              <a:t>Lyla and Harrison share the rest of the leaflets equally.</a:t>
            </a:r>
          </a:p>
          <a:p>
            <a:endParaRPr lang="en-GB" dirty="0"/>
          </a:p>
          <a:p>
            <a:r>
              <a:rPr lang="en-GB" dirty="0" smtClean="0"/>
              <a:t>How many leaflets does Harrison get?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635354" y="5719892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974690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370 x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  2</a:t>
            </a:r>
          </a:p>
          <a:p>
            <a:r>
              <a:rPr lang="en-GB" sz="2800" dirty="0" smtClean="0"/>
              <a:t>740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45358" y="2803490"/>
            <a:ext cx="165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2400 -</a:t>
            </a:r>
          </a:p>
          <a:p>
            <a:r>
              <a:rPr lang="en-GB" sz="2800" u="sng" dirty="0"/>
              <a:t> </a:t>
            </a:r>
            <a:r>
              <a:rPr lang="en-GB" sz="2800" u="sng" dirty="0" smtClean="0"/>
              <a:t> 740</a:t>
            </a:r>
          </a:p>
          <a:p>
            <a:r>
              <a:rPr lang="en-GB" sz="2800" dirty="0" smtClean="0"/>
              <a:t>1660</a:t>
            </a:r>
            <a:endParaRPr lang="en-GB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464908" y="3029329"/>
            <a:ext cx="1231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5312508" y="3029329"/>
            <a:ext cx="304800" cy="121731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663119" y="3078367"/>
            <a:ext cx="143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1660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104319" y="3082761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947508" y="2501716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830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350739" y="5915482"/>
            <a:ext cx="90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830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925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animBg="1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655" y="351577"/>
            <a:ext cx="1104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7"/>
            </a:pPr>
            <a:r>
              <a:rPr lang="en-GB" dirty="0" smtClean="0"/>
              <a:t>In each box, circle the number that is</a:t>
            </a:r>
            <a:r>
              <a:rPr lang="en-GB" b="1" dirty="0" smtClean="0"/>
              <a:t> greater</a:t>
            </a:r>
            <a:r>
              <a:rPr lang="en-GB" dirty="0" smtClean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11603" y="943706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811603" y="2367261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811603" y="3743955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811603" y="5120650"/>
            <a:ext cx="5521352" cy="110703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05848" y="1155214"/>
            <a:ext cx="104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½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405847" y="2548951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3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4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2405846" y="3790816"/>
            <a:ext cx="1526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19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100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2539011" y="5260804"/>
            <a:ext cx="12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</a:t>
            </a:r>
            <a:r>
              <a:rPr lang="en-GB" sz="3200" dirty="0" smtClean="0"/>
              <a:t> </a:t>
            </a:r>
            <a:r>
              <a:rPr lang="en-GB" sz="3200" baseline="30000" dirty="0" smtClean="0"/>
              <a:t>4</a:t>
            </a:r>
            <a:r>
              <a:rPr lang="en-GB" sz="3200" dirty="0" smtClean="0"/>
              <a:t>/</a:t>
            </a:r>
            <a:r>
              <a:rPr lang="en-GB" sz="3200" baseline="-25000" dirty="0" smtClean="0"/>
              <a:t>5</a:t>
            </a:r>
            <a:r>
              <a:rPr lang="en-GB" sz="3200" dirty="0" smtClean="0"/>
              <a:t> </a:t>
            </a:r>
            <a:endParaRPr lang="en-GB" sz="3200" dirty="0"/>
          </a:p>
          <a:p>
            <a:endParaRPr lang="en-GB" sz="320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550023" y="1155886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1.6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550023" y="2588757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1.8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5624003" y="3937365"/>
            <a:ext cx="1047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1.2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624003" y="5260804"/>
            <a:ext cx="12118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1.09 </a:t>
            </a:r>
            <a:endParaRPr lang="en-GB" sz="4000" dirty="0"/>
          </a:p>
          <a:p>
            <a:endParaRPr lang="en-GB" sz="4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68438" y="1271771"/>
            <a:ext cx="1105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=1.5</a:t>
            </a:r>
            <a:endParaRPr lang="en-GB" sz="2800" dirty="0"/>
          </a:p>
        </p:txBody>
      </p:sp>
      <p:sp>
        <p:nvSpPr>
          <p:cNvPr id="4" name="Oval 3"/>
          <p:cNvSpPr/>
          <p:nvPr/>
        </p:nvSpPr>
        <p:spPr>
          <a:xfrm>
            <a:off x="5619565" y="1104045"/>
            <a:ext cx="933185" cy="85549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3380149" y="2655838"/>
            <a:ext cx="1232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=1.75</a:t>
            </a:r>
            <a:endParaRPr lang="en-GB" sz="2800" dirty="0"/>
          </a:p>
        </p:txBody>
      </p:sp>
      <p:sp>
        <p:nvSpPr>
          <p:cNvPr id="22" name="Oval 21"/>
          <p:cNvSpPr/>
          <p:nvPr/>
        </p:nvSpPr>
        <p:spPr>
          <a:xfrm>
            <a:off x="5544054" y="2457357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3647479" y="3941600"/>
            <a:ext cx="161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 = 1.19</a:t>
            </a:r>
            <a:endParaRPr lang="en-GB" sz="2800" dirty="0"/>
          </a:p>
        </p:txBody>
      </p:sp>
      <p:sp>
        <p:nvSpPr>
          <p:cNvPr id="29" name="Oval 28"/>
          <p:cNvSpPr/>
          <p:nvPr/>
        </p:nvSpPr>
        <p:spPr>
          <a:xfrm>
            <a:off x="5606201" y="3837249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514314" y="5337748"/>
            <a:ext cx="1232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=1.8</a:t>
            </a:r>
            <a:endParaRPr lang="en-GB" sz="2800" dirty="0"/>
          </a:p>
        </p:txBody>
      </p:sp>
      <p:sp>
        <p:nvSpPr>
          <p:cNvPr id="31" name="Oval 30"/>
          <p:cNvSpPr/>
          <p:nvPr/>
        </p:nvSpPr>
        <p:spPr>
          <a:xfrm>
            <a:off x="2579956" y="5210746"/>
            <a:ext cx="984553" cy="92684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7" grpId="0"/>
      <p:bldP spid="22" grpId="0" animBg="1"/>
      <p:bldP spid="23" grpId="0"/>
      <p:bldP spid="29" grpId="0" animBg="1"/>
      <p:bldP spid="30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315" y="523783"/>
            <a:ext cx="1099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GB" dirty="0" smtClean="0"/>
              <a:t> A </a:t>
            </a:r>
            <a:r>
              <a:rPr lang="en-GB" b="1" dirty="0" smtClean="0"/>
              <a:t>square</a:t>
            </a:r>
            <a:r>
              <a:rPr lang="en-GB" dirty="0" smtClean="0"/>
              <a:t> number and a </a:t>
            </a:r>
            <a:r>
              <a:rPr lang="en-GB" b="1" dirty="0" smtClean="0"/>
              <a:t>prime</a:t>
            </a:r>
            <a:r>
              <a:rPr lang="en-GB" dirty="0" smtClean="0"/>
              <a:t> number have a total of 22</a:t>
            </a:r>
          </a:p>
          <a:p>
            <a:pPr marL="342900" indent="-342900">
              <a:buAutoNum type="arabicPeriod" startAt="18"/>
            </a:pPr>
            <a:endParaRPr lang="en-GB" dirty="0"/>
          </a:p>
          <a:p>
            <a:r>
              <a:rPr lang="en-GB" dirty="0" smtClean="0"/>
              <a:t>What are the two numbers?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427462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613212" y="1910756"/>
            <a:ext cx="541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4750" y="174594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95858" y="1910755"/>
            <a:ext cx="125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= 11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658837" y="2959173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square number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7496" y="2959173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prime number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7462" y="3888712"/>
            <a:ext cx="5857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Square: 1, 4, 9, 16, 25</a:t>
            </a:r>
          </a:p>
          <a:p>
            <a:endParaRPr lang="en-GB" sz="2800" dirty="0"/>
          </a:p>
          <a:p>
            <a:r>
              <a:rPr lang="en-GB" sz="2800" dirty="0" smtClean="0"/>
              <a:t>Prime: 2, 3, 5, 7, 11, 13, 17, 19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60290" y="1910755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27696" y="1941532"/>
            <a:ext cx="924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5397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703" y="621437"/>
            <a:ext cx="105377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9"/>
            </a:pPr>
            <a:r>
              <a:rPr lang="en-GB" dirty="0" smtClean="0"/>
              <a:t>Harrison thinks of a </a:t>
            </a:r>
            <a:r>
              <a:rPr lang="en-GB" b="1" dirty="0" smtClean="0"/>
              <a:t>whole</a:t>
            </a:r>
            <a:r>
              <a:rPr lang="en-GB" dirty="0" smtClean="0"/>
              <a:t> number.</a:t>
            </a:r>
          </a:p>
          <a:p>
            <a:pPr marL="342900" indent="-342900">
              <a:buAutoNum type="arabicPeriod" startAt="19"/>
            </a:pPr>
            <a:endParaRPr lang="en-GB" dirty="0"/>
          </a:p>
          <a:p>
            <a:r>
              <a:rPr lang="en-GB" dirty="0" smtClean="0"/>
              <a:t>He multiplies it by 8</a:t>
            </a:r>
          </a:p>
          <a:p>
            <a:endParaRPr lang="en-GB" dirty="0"/>
          </a:p>
          <a:p>
            <a:r>
              <a:rPr lang="en-GB" dirty="0" smtClean="0"/>
              <a:t>He rounds his answer to the nearest 10</a:t>
            </a:r>
          </a:p>
          <a:p>
            <a:endParaRPr lang="en-GB" dirty="0"/>
          </a:p>
          <a:p>
            <a:r>
              <a:rPr lang="en-GB" dirty="0" smtClean="0"/>
              <a:t>The result is 100</a:t>
            </a:r>
          </a:p>
          <a:p>
            <a:endParaRPr lang="en-GB" dirty="0"/>
          </a:p>
          <a:p>
            <a:r>
              <a:rPr lang="en-GB" dirty="0" smtClean="0"/>
              <a:t>Write </a:t>
            </a:r>
            <a:r>
              <a:rPr lang="en-GB" b="1" dirty="0" smtClean="0"/>
              <a:t>all</a:t>
            </a:r>
            <a:r>
              <a:rPr lang="en-GB" dirty="0" smtClean="0"/>
              <a:t> the numbers that Harrison could have started with.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4296792" y="4528220"/>
            <a:ext cx="653636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631911" y="460663"/>
            <a:ext cx="52819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8 x 11 = 88 = 90 to nearest 10</a:t>
            </a:r>
          </a:p>
          <a:p>
            <a:r>
              <a:rPr lang="en-GB" sz="2800" dirty="0" smtClean="0"/>
              <a:t>8 x 12 = 96 </a:t>
            </a:r>
            <a:r>
              <a:rPr lang="en-GB" sz="2800" dirty="0"/>
              <a:t>= </a:t>
            </a:r>
            <a:r>
              <a:rPr lang="en-GB" sz="2800" dirty="0" smtClean="0"/>
              <a:t>100 </a:t>
            </a:r>
            <a:r>
              <a:rPr lang="en-GB" sz="2800" dirty="0"/>
              <a:t>to nearest </a:t>
            </a:r>
            <a:r>
              <a:rPr lang="en-GB" sz="2800" dirty="0" smtClean="0"/>
              <a:t>10</a:t>
            </a:r>
          </a:p>
          <a:p>
            <a:r>
              <a:rPr lang="en-GB" sz="2800" dirty="0" smtClean="0"/>
              <a:t>8 x 13 = 104=  100 </a:t>
            </a:r>
            <a:r>
              <a:rPr lang="en-GB" sz="2800" dirty="0"/>
              <a:t>to nearest </a:t>
            </a:r>
            <a:r>
              <a:rPr lang="en-GB" sz="2800" dirty="0" smtClean="0"/>
              <a:t>10</a:t>
            </a:r>
          </a:p>
          <a:p>
            <a:r>
              <a:rPr lang="en-GB" sz="2800" dirty="0" smtClean="0"/>
              <a:t>8 </a:t>
            </a:r>
            <a:r>
              <a:rPr lang="en-GB" sz="2800" dirty="0"/>
              <a:t>x </a:t>
            </a:r>
            <a:r>
              <a:rPr lang="en-GB" sz="2800" dirty="0" smtClean="0"/>
              <a:t>14 </a:t>
            </a:r>
            <a:r>
              <a:rPr lang="en-GB" sz="2800" dirty="0"/>
              <a:t>= </a:t>
            </a:r>
            <a:r>
              <a:rPr lang="en-GB" sz="2800" dirty="0" smtClean="0"/>
              <a:t>112=  110 </a:t>
            </a:r>
            <a:r>
              <a:rPr lang="en-GB" sz="2800" dirty="0"/>
              <a:t>to nearest 10</a:t>
            </a:r>
          </a:p>
          <a:p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22242" y="4723810"/>
            <a:ext cx="2009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12, 13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397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15524" y="382348"/>
            <a:ext cx="941035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65825" y="479094"/>
            <a:ext cx="77945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0"/>
            </a:pPr>
            <a:r>
              <a:rPr lang="en-GB" dirty="0" smtClean="0"/>
              <a:t>A square tile measures 30cm by 30cm.</a:t>
            </a:r>
          </a:p>
          <a:p>
            <a:pPr marL="342900" indent="-342900">
              <a:buAutoNum type="arabicPeriod" startAt="20"/>
            </a:pPr>
            <a:endParaRPr lang="en-GB" dirty="0"/>
          </a:p>
          <a:p>
            <a:r>
              <a:rPr lang="en-GB" dirty="0" smtClean="0"/>
              <a:t>A rectangular tile is 6 cm </a:t>
            </a:r>
            <a:r>
              <a:rPr lang="en-GB" b="1" dirty="0" smtClean="0"/>
              <a:t>longer</a:t>
            </a:r>
            <a:r>
              <a:rPr lang="en-GB" dirty="0" smtClean="0"/>
              <a:t> and 5 cm </a:t>
            </a:r>
            <a:r>
              <a:rPr lang="en-GB" b="1" dirty="0" smtClean="0"/>
              <a:t>narrower</a:t>
            </a:r>
            <a:r>
              <a:rPr lang="en-GB" dirty="0" smtClean="0"/>
              <a:t> than the square tile.</a:t>
            </a:r>
          </a:p>
          <a:p>
            <a:endParaRPr lang="en-GB" dirty="0"/>
          </a:p>
          <a:p>
            <a:r>
              <a:rPr lang="en-GB" dirty="0" smtClean="0"/>
              <a:t>What is the </a:t>
            </a:r>
            <a:r>
              <a:rPr lang="en-GB" b="1" dirty="0" smtClean="0"/>
              <a:t>difference</a:t>
            </a:r>
            <a:r>
              <a:rPr lang="en-GB" dirty="0" smtClean="0"/>
              <a:t> </a:t>
            </a:r>
            <a:r>
              <a:rPr lang="en-GB" b="1" dirty="0" smtClean="0"/>
              <a:t>in area </a:t>
            </a:r>
            <a:r>
              <a:rPr lang="en-GB" dirty="0" smtClean="0"/>
              <a:t>between the two tiles?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37467" y="1338449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30cm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9756559" y="701048"/>
            <a:ext cx="887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30cm</a:t>
            </a:r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9037467" y="4640063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58831" y="491259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914399" y="2391507"/>
            <a:ext cx="66721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Area of square tile = 30 x 30 = 900 cm</a:t>
            </a:r>
            <a:r>
              <a:rPr lang="en-GB" sz="2800" baseline="30000" dirty="0" smtClean="0"/>
              <a:t>2</a:t>
            </a:r>
          </a:p>
          <a:p>
            <a:r>
              <a:rPr lang="en-GB" sz="2800" dirty="0" smtClean="0"/>
              <a:t>Area of rectangle = 36 x 25</a:t>
            </a:r>
          </a:p>
          <a:p>
            <a:endParaRPr lang="en-GB" sz="2800" dirty="0"/>
          </a:p>
          <a:p>
            <a:r>
              <a:rPr lang="en-GB" sz="2800" dirty="0" smtClean="0"/>
              <a:t>  36 x</a:t>
            </a:r>
          </a:p>
          <a:p>
            <a:r>
              <a:rPr lang="en-GB" sz="2800" u="sng" dirty="0" smtClean="0"/>
              <a:t>  25</a:t>
            </a:r>
          </a:p>
          <a:p>
            <a:r>
              <a:rPr lang="en-GB" sz="2800" dirty="0"/>
              <a:t>1</a:t>
            </a:r>
            <a:r>
              <a:rPr lang="en-GB" sz="2800" dirty="0" smtClean="0"/>
              <a:t>80</a:t>
            </a:r>
          </a:p>
          <a:p>
            <a:r>
              <a:rPr lang="en-GB" sz="2800" u="sng" dirty="0" smtClean="0"/>
              <a:t>720</a:t>
            </a:r>
          </a:p>
          <a:p>
            <a:r>
              <a:rPr lang="en-GB" sz="2800" dirty="0" smtClean="0"/>
              <a:t>900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26971" y="4220308"/>
            <a:ext cx="3798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Difference = 900 – 900</a:t>
            </a:r>
          </a:p>
          <a:p>
            <a:r>
              <a:rPr lang="en-GB" sz="2800" dirty="0" smtClean="0"/>
              <a:t>                 = 0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9481350" y="4835653"/>
            <a:ext cx="953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0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11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665825"/>
            <a:ext cx="979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21.  The numbers in this sequence increase by the same amount each time.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358282" y="1216241"/>
            <a:ext cx="636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Write the missing numbers.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 flipV="1">
            <a:off x="1463335" y="1942444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 flipV="1">
            <a:off x="6826934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flipV="1">
            <a:off x="5489359" y="1942443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 flipV="1">
            <a:off x="4128856" y="1942441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flipV="1">
            <a:off x="2808674" y="1942440"/>
            <a:ext cx="1040168" cy="10138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89032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/>
              <a:t>1</a:t>
            </a:r>
            <a:r>
              <a:rPr lang="en-GB" sz="3600" dirty="0"/>
              <a:t> 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6</a:t>
            </a:r>
            <a:endParaRPr lang="en-GB" sz="36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5313098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3</a:t>
            </a:r>
            <a:endParaRPr lang="en-GB" sz="3600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48864" y="2064627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endParaRPr lang="en-GB" sz="3600" baseline="-25000" dirty="0"/>
          </a:p>
        </p:txBody>
      </p:sp>
      <p:sp>
        <p:nvSpPr>
          <p:cNvPr id="19" name="Curved Up Arrow 18"/>
          <p:cNvSpPr/>
          <p:nvPr/>
        </p:nvSpPr>
        <p:spPr>
          <a:xfrm>
            <a:off x="3214646" y="3072231"/>
            <a:ext cx="1548771" cy="2408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1178" y="3325777"/>
            <a:ext cx="127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larger</a:t>
            </a:r>
            <a:endParaRPr lang="en-GB" dirty="0"/>
          </a:p>
        </p:txBody>
      </p:sp>
      <p:sp>
        <p:nvSpPr>
          <p:cNvPr id="21" name="Curved Up Arrow 20"/>
          <p:cNvSpPr/>
          <p:nvPr/>
        </p:nvSpPr>
        <p:spPr>
          <a:xfrm>
            <a:off x="4763417" y="3084886"/>
            <a:ext cx="1548771" cy="2408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27526" y="3313122"/>
            <a:ext cx="5984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larger?</a:t>
            </a:r>
          </a:p>
          <a:p>
            <a:r>
              <a:rPr lang="en-GB" dirty="0" smtClean="0"/>
              <a:t>1 </a:t>
            </a:r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+ </a:t>
            </a:r>
            <a:r>
              <a:rPr lang="en-GB" baseline="30000" dirty="0" smtClean="0"/>
              <a:t>1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  <a:r>
              <a:rPr lang="en-GB" dirty="0" smtClean="0"/>
              <a:t> = 1 </a:t>
            </a:r>
            <a:r>
              <a:rPr lang="en-GB" baseline="30000" dirty="0" smtClean="0"/>
              <a:t>2</a:t>
            </a:r>
            <a:r>
              <a:rPr lang="en-GB" dirty="0" smtClean="0"/>
              <a:t>/</a:t>
            </a:r>
            <a:r>
              <a:rPr lang="en-GB" baseline="-25000" dirty="0" smtClean="0"/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607" y="4181562"/>
            <a:ext cx="393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smaller than 1 is </a:t>
            </a:r>
            <a:r>
              <a:rPr lang="en-GB" sz="2800" baseline="30000" dirty="0" smtClean="0"/>
              <a:t>5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endParaRPr lang="en-GB" sz="2800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1656780" y="2072026"/>
            <a:ext cx="150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5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6</a:t>
            </a:r>
            <a:endParaRPr lang="en-GB" sz="3600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5757168" y="4927367"/>
            <a:ext cx="489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aseline="30000" dirty="0" smtClean="0"/>
              <a:t>1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r>
              <a:rPr lang="en-GB" sz="2800" dirty="0" smtClean="0"/>
              <a:t> larger than 1 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 </a:t>
            </a:r>
            <a:r>
              <a:rPr lang="en-GB" sz="2800" dirty="0" smtClean="0"/>
              <a:t> is 1 </a:t>
            </a:r>
            <a:r>
              <a:rPr lang="en-GB" sz="2800" baseline="30000" dirty="0" smtClean="0"/>
              <a:t>3</a:t>
            </a:r>
            <a:r>
              <a:rPr lang="en-GB" sz="2800" dirty="0" smtClean="0"/>
              <a:t>/</a:t>
            </a:r>
            <a:r>
              <a:rPr lang="en-GB" sz="2800" baseline="-25000" dirty="0" smtClean="0"/>
              <a:t>6</a:t>
            </a:r>
            <a:endParaRPr lang="en-GB" sz="2800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6705788" y="2059724"/>
            <a:ext cx="1500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aseline="30000" dirty="0" smtClean="0"/>
              <a:t> </a:t>
            </a:r>
            <a:r>
              <a:rPr lang="en-GB" sz="4400" dirty="0" smtClean="0"/>
              <a:t>1</a:t>
            </a:r>
            <a:r>
              <a:rPr lang="en-GB" sz="3600" dirty="0" smtClean="0"/>
              <a:t> 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/</a:t>
            </a:r>
            <a:r>
              <a:rPr lang="en-GB" sz="3600" baseline="-25000" dirty="0" smtClean="0"/>
              <a:t>2</a:t>
            </a:r>
            <a:endParaRPr lang="en-GB" sz="3600" baseline="-25000" dirty="0"/>
          </a:p>
        </p:txBody>
      </p:sp>
    </p:spTree>
    <p:extLst>
      <p:ext uri="{BB962C8B-B14F-4D97-AF65-F5344CB8AC3E}">
        <p14:creationId xmlns:p14="http://schemas.microsoft.com/office/powerpoint/2010/main" val="16319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build="p"/>
      <p:bldP spid="23" grpId="0"/>
      <p:bldP spid="24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113" y="390617"/>
            <a:ext cx="1091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22.  In this diagram, the shaded rectangles are all of equal width (w).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13590" y="4590699"/>
            <a:ext cx="55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width (w) of one shaded rectangle.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630429" y="4634751"/>
            <a:ext cx="2070340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547317" y="2994047"/>
            <a:ext cx="0" cy="14688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501883" y="1262901"/>
            <a:ext cx="11023" cy="17235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6652893" y="299662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09203" y="2982897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618519" y="1225118"/>
            <a:ext cx="38115" cy="32429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509204" y="1225118"/>
            <a:ext cx="6109315" cy="266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1509203" y="1238023"/>
            <a:ext cx="38114" cy="17311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47317" y="4468072"/>
            <a:ext cx="6109317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120261" y="2977739"/>
            <a:ext cx="3733" cy="14766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120289" y="2994047"/>
            <a:ext cx="14237" cy="14766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660011" y="2995212"/>
            <a:ext cx="958507" cy="14591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1540199" y="1264065"/>
            <a:ext cx="958507" cy="1705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1872830" y="1728276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6953256" y="3346707"/>
            <a:ext cx="41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w</a:t>
            </a:r>
            <a:endParaRPr lang="en-GB" i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2539997" y="2121969"/>
            <a:ext cx="5064322" cy="1336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120261" y="3817522"/>
            <a:ext cx="1508752" cy="211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9" idx="1"/>
            <a:endCxn id="29" idx="3"/>
          </p:cNvCxnSpPr>
          <p:nvPr/>
        </p:nvCxnSpPr>
        <p:spPr>
          <a:xfrm>
            <a:off x="6660011" y="3724778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4134526" y="2984001"/>
            <a:ext cx="965039" cy="1459131"/>
            <a:chOff x="4134526" y="2984001"/>
            <a:chExt cx="965039" cy="1459131"/>
          </a:xfrm>
        </p:grpSpPr>
        <p:sp>
          <p:nvSpPr>
            <p:cNvPr id="30" name="Rectangle 29"/>
            <p:cNvSpPr/>
            <p:nvPr/>
          </p:nvSpPr>
          <p:spPr>
            <a:xfrm>
              <a:off x="4134526" y="2984001"/>
              <a:ext cx="958507" cy="145913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67120" y="3356153"/>
              <a:ext cx="417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w</a:t>
              </a:r>
              <a:endParaRPr lang="en-GB" i="1" dirty="0"/>
            </a:p>
          </p:txBody>
        </p:sp>
        <p:cxnSp>
          <p:nvCxnSpPr>
            <p:cNvPr id="47" name="Straight Arrow Connector 46"/>
            <p:cNvCxnSpPr>
              <a:stCxn id="30" idx="1"/>
            </p:cNvCxnSpPr>
            <p:nvPr/>
          </p:nvCxnSpPr>
          <p:spPr>
            <a:xfrm flipV="1">
              <a:off x="4134526" y="3699285"/>
              <a:ext cx="965039" cy="1428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>
            <a:stCxn id="31" idx="1"/>
            <a:endCxn id="31" idx="3"/>
          </p:cNvCxnSpPr>
          <p:nvPr/>
        </p:nvCxnSpPr>
        <p:spPr>
          <a:xfrm>
            <a:off x="1540199" y="2116617"/>
            <a:ext cx="9585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467120" y="1755355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28 cm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5556039" y="3403206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 cm</a:t>
            </a:r>
            <a:endParaRPr lang="en-GB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47316" y="3424696"/>
            <a:ext cx="2566316" cy="416551"/>
            <a:chOff x="1547316" y="3424696"/>
            <a:chExt cx="2566316" cy="416551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1547316" y="3817522"/>
              <a:ext cx="2566316" cy="2372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366576" y="3424696"/>
              <a:ext cx="1038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13 cm</a:t>
              </a:r>
              <a:endParaRPr lang="en-GB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179358" y="1145512"/>
            <a:ext cx="3758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    28 = 13 + 6 + w</a:t>
            </a:r>
          </a:p>
          <a:p>
            <a:r>
              <a:rPr lang="en-GB" sz="2400" dirty="0" smtClean="0"/>
              <a:t>      28 = 19 + w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9  = w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668507" y="4775365"/>
            <a:ext cx="464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9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95400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4.81481E-6 L -0.21237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13229 0.0037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3.7037E-7 L 0.08164 0.05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23.  Here is a pattern of number pairs.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Complete the rule for the number pattern.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937587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592471" y="4421687"/>
            <a:ext cx="126155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219416" y="4580878"/>
            <a:ext cx="337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/>
              <a:t>b</a:t>
            </a:r>
            <a:r>
              <a:rPr lang="en-GB" sz="2400" dirty="0" smtClean="0"/>
              <a:t> =                   x  </a:t>
            </a:r>
            <a:r>
              <a:rPr lang="en-GB" sz="2400" i="1" dirty="0" smtClean="0"/>
              <a:t>a</a:t>
            </a:r>
            <a:r>
              <a:rPr lang="en-GB" sz="2400" dirty="0" smtClean="0"/>
              <a:t>  - 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343334" y="4550100"/>
            <a:ext cx="10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984145" y="4550100"/>
            <a:ext cx="1034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smtClean="0"/>
              <a:t>1</a:t>
            </a:r>
            <a:endParaRPr lang="en-GB" sz="2800"/>
          </a:p>
        </p:txBody>
      </p:sp>
      <p:sp>
        <p:nvSpPr>
          <p:cNvPr id="6" name="TextBox 5"/>
          <p:cNvSpPr txBox="1"/>
          <p:nvPr/>
        </p:nvSpPr>
        <p:spPr>
          <a:xfrm>
            <a:off x="6658252" y="1708220"/>
            <a:ext cx="3852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numbers increase by</a:t>
            </a:r>
          </a:p>
          <a:p>
            <a:r>
              <a:rPr lang="en-GB" sz="2400" dirty="0" smtClean="0"/>
              <a:t>5 each time</a:t>
            </a:r>
            <a:endParaRPr lang="en-GB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468" y="1163570"/>
            <a:ext cx="2321102" cy="236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278" y="665825"/>
            <a:ext cx="105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24.  Cube A and cuboid B have the same volume.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87262" y="3684232"/>
            <a:ext cx="5370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missing length on cuboid B.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10004673" y="4652506"/>
            <a:ext cx="1829261" cy="914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1132599" y="4907285"/>
            <a:ext cx="68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cm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321553" y="727969"/>
            <a:ext cx="181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Not to scale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1899821" y="2077375"/>
            <a:ext cx="949911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910832" y="2503503"/>
            <a:ext cx="2191304" cy="4882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arallelogram 7"/>
          <p:cNvSpPr/>
          <p:nvPr/>
        </p:nvSpPr>
        <p:spPr>
          <a:xfrm rot="5400000" flipV="1">
            <a:off x="2396971" y="2104010"/>
            <a:ext cx="1340529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arallelogram 13"/>
          <p:cNvSpPr/>
          <p:nvPr/>
        </p:nvSpPr>
        <p:spPr>
          <a:xfrm flipH="1" flipV="1">
            <a:off x="1899820" y="1642369"/>
            <a:ext cx="1384917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arallelogram 10"/>
          <p:cNvSpPr/>
          <p:nvPr/>
        </p:nvSpPr>
        <p:spPr>
          <a:xfrm rot="5400000" flipV="1">
            <a:off x="6853560" y="2308195"/>
            <a:ext cx="932156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arallelogram 11"/>
          <p:cNvSpPr/>
          <p:nvPr/>
        </p:nvSpPr>
        <p:spPr>
          <a:xfrm flipH="1" flipV="1">
            <a:off x="4910831" y="2059619"/>
            <a:ext cx="2626308" cy="435004"/>
          </a:xfrm>
          <a:prstGeom prst="parallelogram">
            <a:avLst>
              <a:gd name="adj" fmla="val 10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841507" y="2535429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219419" y="2341031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24109" y="3082316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 cm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163627" y="2558533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? 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429959" y="1983089"/>
            <a:ext cx="9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 cm</a:t>
            </a:r>
            <a:endParaRPr lang="en-GB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10831" y="3266982"/>
            <a:ext cx="219130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64533" y="3290941"/>
            <a:ext cx="875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27 cm</a:t>
            </a:r>
            <a:endParaRPr lang="en-GB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899820" y="3151573"/>
            <a:ext cx="949912" cy="14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829453" y="2016570"/>
            <a:ext cx="435005" cy="4318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792463" y="2515641"/>
            <a:ext cx="5919" cy="47613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2611" y="4208015"/>
            <a:ext cx="351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Volume of A = 9 x 9 x 9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    = 729</a:t>
            </a:r>
            <a:endParaRPr lang="en-GB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5046955" y="4216529"/>
            <a:ext cx="351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Volume of B = 27 x 9 x ?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    = 243 x ?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958789" y="5355701"/>
            <a:ext cx="3781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So,  729 = 243 x ?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?   = 3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264458" y="5359438"/>
            <a:ext cx="3909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9</a:t>
            </a:r>
            <a:r>
              <a:rPr lang="en-GB" sz="2400" dirty="0" smtClean="0"/>
              <a:t> x 9 x 9 = 27 x 9 x ?</a:t>
            </a:r>
            <a:endParaRPr lang="en-GB" sz="2400" dirty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5319327" y="5417156"/>
            <a:ext cx="233454" cy="346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420412" y="5424971"/>
            <a:ext cx="233454" cy="346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102099" y="5785141"/>
            <a:ext cx="287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81 = 27 x ?</a:t>
            </a:r>
          </a:p>
          <a:p>
            <a:r>
              <a:rPr lang="en-GB" sz="2400" dirty="0" smtClean="0"/>
              <a:t>3   = ?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011823" y="5417156"/>
            <a:ext cx="697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smtClean="0"/>
              <a:t>OR</a:t>
            </a:r>
            <a:endParaRPr lang="en-GB" sz="2800"/>
          </a:p>
        </p:txBody>
      </p:sp>
      <p:sp>
        <p:nvSpPr>
          <p:cNvPr id="27" name="TextBox 26"/>
          <p:cNvSpPr txBox="1"/>
          <p:nvPr/>
        </p:nvSpPr>
        <p:spPr>
          <a:xfrm>
            <a:off x="10608815" y="4794904"/>
            <a:ext cx="425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6417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5" grpId="0" build="p"/>
      <p:bldP spid="22" grpId="0" build="p"/>
      <p:bldP spid="26" grpId="0"/>
      <p:bldP spid="32" grpId="0" build="p"/>
      <p:bldP spid="33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10135</TotalTime>
  <Words>1201</Words>
  <Application>Microsoft Office PowerPoint</Application>
  <PresentationFormat>Widescreen</PresentationFormat>
  <Paragraphs>336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 BERKLEY</vt:lpstr>
      <vt:lpstr>Arial</vt:lpstr>
      <vt:lpstr>Gill Sans Nova Cond Ultra Bold</vt:lpstr>
      <vt:lpstr>Symbol</vt:lpstr>
      <vt:lpstr>Times New Roman</vt:lpstr>
      <vt:lpstr>Trebuchet MS</vt:lpstr>
      <vt:lpstr>Office Theme</vt:lpstr>
      <vt:lpstr>Worksheet</vt:lpstr>
      <vt:lpstr>KS2 Paper 3C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Maddison</dc:creator>
  <cp:lastModifiedBy>Mandy Maddison</cp:lastModifiedBy>
  <cp:revision>95</cp:revision>
  <dcterms:created xsi:type="dcterms:W3CDTF">2016-06-25T18:12:41Z</dcterms:created>
  <dcterms:modified xsi:type="dcterms:W3CDTF">2018-04-06T14:43:15Z</dcterms:modified>
</cp:coreProperties>
</file>