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91" r:id="rId24"/>
    <p:sldId id="288" r:id="rId25"/>
    <p:sldId id="290" r:id="rId26"/>
    <p:sldId id="28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8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26/04/2018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KS2 Paper 3C</a:t>
            </a:r>
            <a:br>
              <a:rPr lang="en-GB" dirty="0" smtClean="0"/>
            </a:br>
            <a:r>
              <a:rPr lang="en-GB" dirty="0" smtClean="0"/>
              <a:t>2017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Write the missing number to make this </a:t>
            </a:r>
            <a:r>
              <a:rPr lang="en-GB" b="1" dirty="0" smtClean="0"/>
              <a:t>division</a:t>
            </a:r>
            <a:r>
              <a:rPr lang="en-GB" dirty="0" smtClean="0"/>
              <a:t> correct.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368859" y="1262286"/>
            <a:ext cx="4440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586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400" dirty="0" smtClean="0"/>
              <a:t>                          = 0.586 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3263102" y="110692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01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GB" dirty="0" smtClean="0"/>
              <a:t>A group of friends earns £70 by washing cars.</a:t>
            </a:r>
          </a:p>
          <a:p>
            <a:pPr marL="342900" indent="-342900">
              <a:buAutoNum type="arabicPeriod" startAt="2"/>
            </a:pPr>
            <a:endParaRPr lang="en-GB" dirty="0"/>
          </a:p>
          <a:p>
            <a:r>
              <a:rPr lang="en-GB" dirty="0" smtClean="0"/>
              <a:t>They share the money </a:t>
            </a:r>
            <a:r>
              <a:rPr lang="en-GB" b="1" dirty="0" smtClean="0"/>
              <a:t>equally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They get £14 each.</a:t>
            </a:r>
          </a:p>
          <a:p>
            <a:endParaRPr lang="en-GB" dirty="0"/>
          </a:p>
          <a:p>
            <a:r>
              <a:rPr lang="en-GB" dirty="0" smtClean="0"/>
              <a:t>How many friends are in the group?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589704" y="372584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92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GB" dirty="0" smtClean="0"/>
              <a:t>Harrison uses these digit cards.</a:t>
            </a:r>
          </a:p>
          <a:p>
            <a:pPr marL="342900" indent="-342900">
              <a:buAutoNum type="arabicPeriod" startAt="3"/>
            </a:pPr>
            <a:endParaRPr lang="en-GB" dirty="0"/>
          </a:p>
          <a:p>
            <a:pPr marL="342900" indent="-342900">
              <a:buAutoNum type="arabicPeriod" startAt="3"/>
            </a:pPr>
            <a:endParaRPr lang="en-GB" dirty="0" smtClean="0"/>
          </a:p>
          <a:p>
            <a:pPr marL="342900" indent="-342900">
              <a:buAutoNum type="arabicPeriod" startAt="3"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He makes a 2-digit number and a 1-digit number.</a:t>
            </a:r>
          </a:p>
          <a:p>
            <a:endParaRPr lang="en-GB" dirty="0"/>
          </a:p>
          <a:p>
            <a:r>
              <a:rPr lang="en-GB" dirty="0" smtClean="0"/>
              <a:t>He multiplies them together.</a:t>
            </a:r>
          </a:p>
          <a:p>
            <a:endParaRPr lang="en-GB" dirty="0"/>
          </a:p>
          <a:p>
            <a:r>
              <a:rPr lang="en-GB" dirty="0" smtClean="0"/>
              <a:t>His answer is a </a:t>
            </a:r>
            <a:r>
              <a:rPr lang="en-GB" b="1" dirty="0" smtClean="0"/>
              <a:t>multiple of 10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What could Harrison’s multiplication be?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 flipV="1">
            <a:off x="2404369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3613211" y="886002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flipV="1">
            <a:off x="4822054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 flipV="1">
            <a:off x="4696288" y="4450387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 flipV="1">
            <a:off x="3232951" y="4450388"/>
            <a:ext cx="571130" cy="103108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2284520" y="4450388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4134774" y="4772629"/>
            <a:ext cx="23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876799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8</a:t>
            </a:r>
            <a:endParaRPr lang="en-GB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3666477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5</a:t>
            </a:r>
            <a:endParaRPr lang="en-GB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2480568" y="1006408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3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93438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This graph shows the temperature in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r>
              <a:rPr lang="en-GB" dirty="0" smtClean="0"/>
              <a:t> from 2 am to 3 pm on a cold day.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216240" y="4298212"/>
            <a:ext cx="8300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degrees warmer was it at 1 pm than 6 am?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9800948" y="4292008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err="1"/>
              <a:t>o</a:t>
            </a:r>
            <a:r>
              <a:rPr lang="en-GB" dirty="0" err="1"/>
              <a:t>C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216240" y="5228947"/>
            <a:ext cx="683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At 6 pm the temperature was 4 degrees lower than at 3 pm.</a:t>
            </a:r>
          </a:p>
          <a:p>
            <a:endParaRPr lang="en-GB" dirty="0" smtClean="0"/>
          </a:p>
          <a:p>
            <a:r>
              <a:rPr lang="en-GB" dirty="0" smtClean="0"/>
              <a:t>What was the temperature at 6 pm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235519" y="5580749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9765437" y="5847079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err="1"/>
              <a:t>o</a:t>
            </a:r>
            <a:r>
              <a:rPr lang="en-GB" dirty="0" err="1"/>
              <a:t>C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692" y="751073"/>
            <a:ext cx="6870787" cy="354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en-GB" dirty="0" smtClean="0"/>
              <a:t>The children at Castle School are collecting money for charity.</a:t>
            </a:r>
          </a:p>
          <a:p>
            <a:pPr marL="342900" indent="-342900">
              <a:buAutoNum type="arabicPeriod" startAt="5"/>
            </a:pPr>
            <a:endParaRPr lang="en-GB" dirty="0"/>
          </a:p>
          <a:p>
            <a:r>
              <a:rPr lang="en-GB" dirty="0" smtClean="0"/>
              <a:t>     Their target is to collect £400</a:t>
            </a:r>
          </a:p>
          <a:p>
            <a:endParaRPr lang="en-GB" dirty="0"/>
          </a:p>
          <a:p>
            <a:r>
              <a:rPr lang="en-GB" dirty="0" smtClean="0"/>
              <a:t>     So far they have collected £146.21</a:t>
            </a:r>
          </a:p>
          <a:p>
            <a:endParaRPr lang="en-GB" dirty="0"/>
          </a:p>
          <a:p>
            <a:r>
              <a:rPr lang="en-GB" dirty="0" smtClean="0"/>
              <a:t>     How much more do they need to reach their target?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336132" y="4298212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257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6"/>
            </a:pPr>
            <a:r>
              <a:rPr lang="en-GB" dirty="0" smtClean="0"/>
              <a:t>William wants to travel to Paris by train.</a:t>
            </a:r>
          </a:p>
          <a:p>
            <a:pPr marL="342900" indent="-342900">
              <a:buAutoNum type="arabicPeriod" startAt="6"/>
            </a:pPr>
            <a:endParaRPr lang="en-GB" dirty="0"/>
          </a:p>
          <a:p>
            <a:r>
              <a:rPr lang="en-GB" dirty="0" smtClean="0"/>
              <a:t>He needs to arrive in Paris by </a:t>
            </a:r>
            <a:r>
              <a:rPr lang="en-GB" b="1" dirty="0" smtClean="0"/>
              <a:t>6 pm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Circle the latest time that William can leave London.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433" y="608681"/>
            <a:ext cx="4066012" cy="334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04" y="381740"/>
            <a:ext cx="94192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7"/>
            </a:pPr>
            <a:r>
              <a:rPr lang="en-GB" dirty="0" smtClean="0"/>
              <a:t>Here is a triangle drawn on a coordinate grid.</a:t>
            </a:r>
          </a:p>
          <a:p>
            <a:pPr marL="342900" indent="-342900">
              <a:buAutoNum type="arabicPeriod" startAt="7"/>
            </a:pPr>
            <a:endParaRPr lang="en-GB" dirty="0"/>
          </a:p>
          <a:p>
            <a:r>
              <a:rPr lang="en-GB" dirty="0" smtClean="0"/>
              <a:t>The triangle is translated </a:t>
            </a:r>
            <a:r>
              <a:rPr lang="en-GB" b="1" dirty="0" smtClean="0"/>
              <a:t>3 right </a:t>
            </a:r>
            <a:r>
              <a:rPr lang="en-GB" dirty="0" smtClean="0"/>
              <a:t>and </a:t>
            </a:r>
            <a:r>
              <a:rPr lang="en-GB" b="1" dirty="0" smtClean="0"/>
              <a:t>6 up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Draw the triangle in its new position. 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46" y="303072"/>
            <a:ext cx="5515126" cy="53463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259" y="97654"/>
            <a:ext cx="417251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</a:p>
          <a:p>
            <a:endParaRPr lang="en-GB" sz="1400" dirty="0" smtClean="0"/>
          </a:p>
          <a:p>
            <a:r>
              <a:rPr lang="en-GB" dirty="0" smtClean="0"/>
              <a:t>5</a:t>
            </a:r>
          </a:p>
          <a:p>
            <a:endParaRPr lang="en-GB" sz="1200" dirty="0" smtClean="0"/>
          </a:p>
          <a:p>
            <a:r>
              <a:rPr lang="en-GB" dirty="0" smtClean="0"/>
              <a:t>4</a:t>
            </a:r>
          </a:p>
          <a:p>
            <a:endParaRPr lang="en-GB" sz="1050" dirty="0" smtClean="0"/>
          </a:p>
          <a:p>
            <a:r>
              <a:rPr lang="en-GB" dirty="0" smtClean="0"/>
              <a:t>3</a:t>
            </a:r>
          </a:p>
          <a:p>
            <a:endParaRPr lang="en-GB" sz="1050" dirty="0" smtClean="0"/>
          </a:p>
          <a:p>
            <a:r>
              <a:rPr lang="en-GB" dirty="0" smtClean="0"/>
              <a:t>2</a:t>
            </a:r>
          </a:p>
          <a:p>
            <a:endParaRPr lang="en-GB" sz="1050" dirty="0" smtClean="0"/>
          </a:p>
          <a:p>
            <a:r>
              <a:rPr lang="en-GB" dirty="0" smtClean="0"/>
              <a:t>1</a:t>
            </a:r>
          </a:p>
          <a:p>
            <a:endParaRPr lang="en-GB" sz="1200" dirty="0" smtClean="0"/>
          </a:p>
          <a:p>
            <a:r>
              <a:rPr lang="en-GB" dirty="0" smtClean="0"/>
              <a:t>0</a:t>
            </a:r>
          </a:p>
          <a:p>
            <a:endParaRPr lang="en-GB" sz="800" dirty="0" smtClean="0"/>
          </a:p>
          <a:p>
            <a:r>
              <a:rPr lang="en-GB" dirty="0" smtClean="0"/>
              <a:t>-1</a:t>
            </a:r>
          </a:p>
          <a:p>
            <a:endParaRPr lang="en-GB" sz="1100" dirty="0" smtClean="0"/>
          </a:p>
          <a:p>
            <a:r>
              <a:rPr lang="en-GB" dirty="0" smtClean="0"/>
              <a:t>-2</a:t>
            </a:r>
          </a:p>
          <a:p>
            <a:endParaRPr lang="en-GB" sz="1200" dirty="0" smtClean="0"/>
          </a:p>
          <a:p>
            <a:r>
              <a:rPr lang="en-GB" dirty="0" smtClean="0"/>
              <a:t>-3</a:t>
            </a:r>
          </a:p>
          <a:p>
            <a:endParaRPr lang="en-GB" sz="1100" dirty="0" smtClean="0"/>
          </a:p>
          <a:p>
            <a:r>
              <a:rPr lang="en-GB" dirty="0" smtClean="0"/>
              <a:t>-4</a:t>
            </a:r>
          </a:p>
          <a:p>
            <a:endParaRPr lang="en-GB" sz="1200" dirty="0" smtClean="0"/>
          </a:p>
          <a:p>
            <a:r>
              <a:rPr lang="en-GB" dirty="0" smtClean="0"/>
              <a:t>-5</a:t>
            </a:r>
          </a:p>
          <a:p>
            <a:endParaRPr lang="en-GB" sz="1200" dirty="0" smtClean="0"/>
          </a:p>
          <a:p>
            <a:r>
              <a:rPr lang="en-GB" dirty="0" smtClean="0"/>
              <a:t>-6</a:t>
            </a:r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072326" y="2976239"/>
            <a:ext cx="6533965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-6    -5   -4    -3    -2    -1    0     1     2     3     4     5     6</a:t>
            </a:r>
            <a:endParaRPr lang="en-GB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263197" y="2976239"/>
            <a:ext cx="57127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9034509" y="97654"/>
            <a:ext cx="0" cy="5841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721697" y="3409856"/>
            <a:ext cx="7577" cy="13212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743023" y="3424744"/>
            <a:ext cx="1380045" cy="13111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729274" y="4716261"/>
            <a:ext cx="1393794" cy="196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02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8"/>
            </a:pPr>
            <a:r>
              <a:rPr lang="en-GB" dirty="0" smtClean="0"/>
              <a:t>Write three factors of 36 that are </a:t>
            </a:r>
            <a:r>
              <a:rPr lang="en-GB" b="1" dirty="0" smtClean="0"/>
              <a:t>not</a:t>
            </a:r>
            <a:r>
              <a:rPr lang="en-GB" dirty="0" smtClean="0"/>
              <a:t> factors of 12.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771531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498456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181125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9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9193" y="346229"/>
            <a:ext cx="69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Here is the morning timetable for Chen’s class this week.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010713" y="3036163"/>
            <a:ext cx="922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is the </a:t>
            </a:r>
            <a:r>
              <a:rPr lang="en-GB" b="1" dirty="0" smtClean="0"/>
              <a:t>total</a:t>
            </a:r>
            <a:r>
              <a:rPr lang="en-GB" dirty="0" smtClean="0"/>
              <a:t> number of hours of </a:t>
            </a:r>
            <a:r>
              <a:rPr lang="en-GB" b="1" dirty="0" smtClean="0"/>
              <a:t>English</a:t>
            </a:r>
            <a:r>
              <a:rPr lang="en-GB" dirty="0" smtClean="0"/>
              <a:t> on this timetable?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8031333" y="365492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9365941" y="3927456"/>
            <a:ext cx="116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hours </a:t>
            </a:r>
            <a:endParaRPr lang="en-GB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659413"/>
              </p:ext>
            </p:extLst>
          </p:nvPr>
        </p:nvGraphicFramePr>
        <p:xfrm>
          <a:off x="1010713" y="964988"/>
          <a:ext cx="8258175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Worksheet" r:id="rId3" imgW="8258325" imgH="1466974" progId="Excel.Sheet.12">
                  <p:embed/>
                </p:oleObj>
              </mc:Choice>
              <mc:Fallback>
                <p:oleObj name="Worksheet" r:id="rId3" imgW="8258325" imgH="146697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0713" y="964988"/>
                        <a:ext cx="8258175" cy="146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016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522" y="514905"/>
            <a:ext cx="99252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0"/>
            </a:pPr>
            <a:r>
              <a:rPr lang="en-GB" dirty="0" smtClean="0"/>
              <a:t>A bottle contains 620 millilitres of milk.</a:t>
            </a:r>
          </a:p>
          <a:p>
            <a:pPr marL="342900" indent="-342900">
              <a:buAutoNum type="arabicPeriod" startAt="10"/>
            </a:pPr>
            <a:endParaRPr lang="en-GB" b="1" dirty="0"/>
          </a:p>
          <a:p>
            <a:r>
              <a:rPr lang="en-GB" dirty="0" smtClean="0"/>
              <a:t>Jack pours out </a:t>
            </a:r>
            <a:r>
              <a:rPr lang="en-GB" b="1" dirty="0" smtClean="0"/>
              <a:t>half a litre.</a:t>
            </a:r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r>
              <a:rPr lang="en-GB" dirty="0" smtClean="0"/>
              <a:t>How much milk is left?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9283084" y="469628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6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7868" y="488272"/>
            <a:ext cx="10014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1"/>
            </a:pPr>
            <a:r>
              <a:rPr lang="en-GB" dirty="0" smtClean="0"/>
              <a:t>A bicycle wheel has a diameter of 54 cm.</a:t>
            </a:r>
          </a:p>
          <a:p>
            <a:pPr marL="342900" indent="-342900">
              <a:buAutoNum type="arabicPeriod" startAt="11"/>
            </a:pPr>
            <a:endParaRPr lang="en-GB" dirty="0"/>
          </a:p>
          <a:p>
            <a:r>
              <a:rPr lang="en-GB" dirty="0" smtClean="0"/>
              <a:t>What is the radius of the bicycle wheel?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46382" y="251207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975324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174991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435265" y="58577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577049" y="599265"/>
            <a:ext cx="107064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2"/>
            </a:pPr>
            <a:r>
              <a:rPr lang="en-GB" dirty="0" smtClean="0"/>
              <a:t>Mia buys 8 bags of white balloons.</a:t>
            </a:r>
          </a:p>
          <a:p>
            <a:pPr marL="342900" indent="-342900">
              <a:buAutoNum type="arabicPeriod" startAt="12"/>
            </a:pPr>
            <a:endParaRPr lang="en-GB" dirty="0"/>
          </a:p>
          <a:p>
            <a:r>
              <a:rPr lang="en-GB" dirty="0" smtClean="0"/>
              <a:t>     Amy buys 4 bags of red balloons.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Mia says,</a:t>
            </a:r>
          </a:p>
          <a:p>
            <a:endParaRPr lang="en-GB" dirty="0"/>
          </a:p>
          <a:p>
            <a:r>
              <a:rPr lang="en-GB" b="1" dirty="0" smtClean="0"/>
              <a:t>‘I have four times as many balloons as Amy.’</a:t>
            </a:r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dirty="0" smtClean="0"/>
              <a:t>Explain why Mia is correct.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5930283" y="59196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8551414" y="715343"/>
            <a:ext cx="183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10 red balloons</a:t>
            </a:r>
          </a:p>
          <a:p>
            <a:pPr algn="ctr"/>
            <a:r>
              <a:rPr lang="en-GB" b="1" dirty="0" smtClean="0"/>
              <a:t> in a pack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5744" y="715344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20 white balloons in a pack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1573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Circle the </a:t>
            </a:r>
            <a:r>
              <a:rPr lang="en-GB" b="1" dirty="0" smtClean="0"/>
              <a:t>hexagon</a:t>
            </a:r>
            <a:r>
              <a:rPr lang="en-GB" dirty="0" smtClean="0"/>
              <a:t> with exactly </a:t>
            </a:r>
            <a:r>
              <a:rPr lang="en-GB" b="1" dirty="0" smtClean="0"/>
              <a:t>four acute angles</a:t>
            </a:r>
            <a:r>
              <a:rPr lang="en-GB" dirty="0" smtClean="0"/>
              <a:t>.</a:t>
            </a:r>
            <a:endParaRPr lang="en-GB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775534" y="1066515"/>
            <a:ext cx="782714" cy="6853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541973" y="1085608"/>
            <a:ext cx="778275" cy="7010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775905" y="1751860"/>
            <a:ext cx="249313" cy="7831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015448" y="1786631"/>
            <a:ext cx="304800" cy="7686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000436" y="2541945"/>
            <a:ext cx="1015012" cy="63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098741" y="2555289"/>
            <a:ext cx="991341" cy="470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098741" y="864575"/>
            <a:ext cx="495670" cy="586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090082" y="1409187"/>
            <a:ext cx="0" cy="11391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098741" y="1436119"/>
            <a:ext cx="0" cy="11662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94411" y="882089"/>
            <a:ext cx="495671" cy="5540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483680" y="4651899"/>
            <a:ext cx="1684168" cy="88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483680" y="3247207"/>
            <a:ext cx="416881" cy="14135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2941099" y="3247207"/>
            <a:ext cx="210474" cy="14224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441359" y="3259471"/>
            <a:ext cx="522488" cy="6674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1889836" y="3260053"/>
            <a:ext cx="551523" cy="6668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098741" y="3274950"/>
            <a:ext cx="0" cy="13769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31619" y="3259471"/>
            <a:ext cx="8878" cy="13924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098741" y="3963424"/>
            <a:ext cx="760521" cy="6830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5842246" y="3255203"/>
            <a:ext cx="786414" cy="451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5095782" y="3290825"/>
            <a:ext cx="763480" cy="4157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868140" y="3967408"/>
            <a:ext cx="767918" cy="6790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269942" y="4741585"/>
            <a:ext cx="696249" cy="6406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 flipV="1">
            <a:off x="3279234" y="5382827"/>
            <a:ext cx="23584" cy="6915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291026" y="6068057"/>
            <a:ext cx="675165" cy="4747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961545" y="4741015"/>
            <a:ext cx="656899" cy="3973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 flipV="1">
            <a:off x="4618444" y="5138390"/>
            <a:ext cx="33778" cy="7637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3977983" y="5902171"/>
            <a:ext cx="696249" cy="6406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5095781" y="2329621"/>
            <a:ext cx="257453" cy="24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5842246" y="2281718"/>
            <a:ext cx="250794" cy="28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22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4"/>
            </a:pPr>
            <a:r>
              <a:rPr lang="en-GB" dirty="0" smtClean="0"/>
              <a:t>4 pineapples cost the same as 3 mangoes.</a:t>
            </a:r>
          </a:p>
          <a:p>
            <a:pPr marL="342900" indent="-342900">
              <a:buAutoNum type="arabicPeriod" startAt="14"/>
            </a:pPr>
            <a:endParaRPr lang="en-GB" dirty="0"/>
          </a:p>
          <a:p>
            <a:r>
              <a:rPr lang="en-GB" dirty="0" smtClean="0"/>
              <a:t>One mango costs £1.20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much does</a:t>
            </a:r>
            <a:r>
              <a:rPr lang="en-GB" b="1" dirty="0" smtClean="0"/>
              <a:t> one </a:t>
            </a:r>
            <a:r>
              <a:rPr lang="en-GB" dirty="0" smtClean="0"/>
              <a:t>pineapple cost?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566951" y="4259216"/>
            <a:ext cx="34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78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357" y="541538"/>
            <a:ext cx="1068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5"/>
            </a:pPr>
            <a:r>
              <a:rPr lang="en-GB" dirty="0" smtClean="0"/>
              <a:t>Look at the letters below.</a:t>
            </a:r>
          </a:p>
          <a:p>
            <a:pPr marL="342900" indent="-342900">
              <a:buAutoNum type="arabicPeriod" startAt="15"/>
            </a:pPr>
            <a:endParaRPr lang="en-GB" dirty="0"/>
          </a:p>
          <a:p>
            <a:r>
              <a:rPr lang="en-GB" dirty="0" smtClean="0"/>
              <a:t>Circle any letter below which has both vertical </a:t>
            </a:r>
            <a:r>
              <a:rPr lang="en-GB" b="1" dirty="0" smtClean="0"/>
              <a:t>and</a:t>
            </a:r>
            <a:r>
              <a:rPr lang="en-GB" dirty="0" smtClean="0"/>
              <a:t> horizontal lines.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686757" y="1828800"/>
            <a:ext cx="7856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A    C    E    L    Z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9474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71" y="426128"/>
            <a:ext cx="110526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6"/>
            </a:pPr>
            <a:r>
              <a:rPr lang="en-GB" dirty="0" smtClean="0"/>
              <a:t>There are 1,900 leaflets in a box.</a:t>
            </a:r>
          </a:p>
          <a:p>
            <a:pPr marL="342900" indent="-342900">
              <a:buAutoNum type="arabicPeriod" startAt="16"/>
            </a:pPr>
            <a:endParaRPr lang="en-GB" dirty="0"/>
          </a:p>
          <a:p>
            <a:r>
              <a:rPr lang="en-GB" dirty="0" smtClean="0"/>
              <a:t>Kerry and Lola take 370 leaflets each.</a:t>
            </a:r>
          </a:p>
          <a:p>
            <a:endParaRPr lang="en-GB" dirty="0"/>
          </a:p>
          <a:p>
            <a:r>
              <a:rPr lang="en-GB" dirty="0" smtClean="0"/>
              <a:t>Lyla and Harrison share the rest of the leaflets equally.</a:t>
            </a:r>
          </a:p>
          <a:p>
            <a:endParaRPr lang="en-GB" dirty="0"/>
          </a:p>
          <a:p>
            <a:r>
              <a:rPr lang="en-GB" dirty="0" smtClean="0"/>
              <a:t>How many leaflets does Harrison 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635354" y="571989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55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55" y="351577"/>
            <a:ext cx="1104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7"/>
            </a:pPr>
            <a:r>
              <a:rPr lang="en-GB" dirty="0" smtClean="0"/>
              <a:t>In each box, circle the number that is</a:t>
            </a:r>
            <a:r>
              <a:rPr lang="en-GB" b="1" dirty="0" smtClean="0"/>
              <a:t> greater</a:t>
            </a:r>
            <a:r>
              <a:rPr lang="en-GB" dirty="0" smtClean="0"/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11603" y="943706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811603" y="2367261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811603" y="3743955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811603" y="5120650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405848" y="1155214"/>
            <a:ext cx="1047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½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2405847" y="2548951"/>
            <a:ext cx="126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3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4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2405846" y="3790816"/>
            <a:ext cx="1526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19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100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539011" y="5260804"/>
            <a:ext cx="126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4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5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5550023" y="1155886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1.6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550023" y="2588757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1.8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5624003" y="3937365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1.2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5624003" y="5260804"/>
            <a:ext cx="12118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1.09 </a:t>
            </a:r>
            <a:endParaRPr lang="en-GB" sz="4000" dirty="0"/>
          </a:p>
          <a:p>
            <a:endParaRPr lang="en-GB" sz="4000" dirty="0" smtClean="0"/>
          </a:p>
        </p:txBody>
      </p:sp>
    </p:spTree>
    <p:extLst>
      <p:ext uri="{BB962C8B-B14F-4D97-AF65-F5344CB8AC3E}">
        <p14:creationId xmlns:p14="http://schemas.microsoft.com/office/powerpoint/2010/main" val="15780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GB" dirty="0" smtClean="0"/>
              <a:t> A </a:t>
            </a:r>
            <a:r>
              <a:rPr lang="en-GB" b="1" dirty="0" smtClean="0"/>
              <a:t>square</a:t>
            </a:r>
            <a:r>
              <a:rPr lang="en-GB" dirty="0" smtClean="0"/>
              <a:t> number and a </a:t>
            </a:r>
            <a:r>
              <a:rPr lang="en-GB" b="1" dirty="0" smtClean="0"/>
              <a:t>prime</a:t>
            </a:r>
            <a:r>
              <a:rPr lang="en-GB" dirty="0" smtClean="0"/>
              <a:t> number have a total of </a:t>
            </a:r>
            <a:r>
              <a:rPr lang="en-GB" dirty="0" smtClean="0"/>
              <a:t>11</a:t>
            </a:r>
            <a:endParaRPr lang="en-GB" dirty="0" smtClean="0"/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dirty="0" smtClean="0"/>
              <a:t>What are the two numbers?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427462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613212" y="1910756"/>
            <a:ext cx="541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</a:t>
            </a:r>
          </a:p>
        </p:txBody>
      </p:sp>
      <p:sp>
        <p:nvSpPr>
          <p:cNvPr id="7" name="Rectangle 6"/>
          <p:cNvSpPr/>
          <p:nvPr/>
        </p:nvSpPr>
        <p:spPr>
          <a:xfrm>
            <a:off x="4154750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495858" y="1910755"/>
            <a:ext cx="125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= 11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1658837" y="2959173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square number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77496" y="2959173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prime number </a:t>
            </a:r>
          </a:p>
        </p:txBody>
      </p:sp>
    </p:spTree>
    <p:extLst>
      <p:ext uri="{BB962C8B-B14F-4D97-AF65-F5344CB8AC3E}">
        <p14:creationId xmlns:p14="http://schemas.microsoft.com/office/powerpoint/2010/main" val="295397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9"/>
            </a:pPr>
            <a:r>
              <a:rPr lang="en-GB" dirty="0" smtClean="0"/>
              <a:t>Harrison thinks of a </a:t>
            </a:r>
            <a:r>
              <a:rPr lang="en-GB" b="1" dirty="0" smtClean="0"/>
              <a:t>whole</a:t>
            </a:r>
            <a:r>
              <a:rPr lang="en-GB" dirty="0" smtClean="0"/>
              <a:t> number.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r>
              <a:rPr lang="en-GB" dirty="0" smtClean="0"/>
              <a:t>He multiplies it by 8</a:t>
            </a:r>
          </a:p>
          <a:p>
            <a:endParaRPr lang="en-GB" dirty="0"/>
          </a:p>
          <a:p>
            <a:r>
              <a:rPr lang="en-GB" dirty="0" smtClean="0"/>
              <a:t>He rounds his answer to the nearest 10</a:t>
            </a:r>
          </a:p>
          <a:p>
            <a:endParaRPr lang="en-GB" dirty="0"/>
          </a:p>
          <a:p>
            <a:r>
              <a:rPr lang="en-GB" dirty="0" smtClean="0"/>
              <a:t>The result is 100</a:t>
            </a:r>
          </a:p>
          <a:p>
            <a:endParaRPr lang="en-GB" dirty="0"/>
          </a:p>
          <a:p>
            <a:r>
              <a:rPr lang="en-GB" dirty="0" smtClean="0"/>
              <a:t>Write </a:t>
            </a:r>
            <a:r>
              <a:rPr lang="en-GB" b="1" dirty="0" smtClean="0"/>
              <a:t>all</a:t>
            </a:r>
            <a:r>
              <a:rPr lang="en-GB" dirty="0" smtClean="0"/>
              <a:t> the numbers that Harrison could have started with.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4296792" y="4528220"/>
            <a:ext cx="6536365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73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15524" y="382348"/>
            <a:ext cx="941035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65825" y="479094"/>
            <a:ext cx="77945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0"/>
            </a:pPr>
            <a:r>
              <a:rPr lang="en-GB" dirty="0" smtClean="0"/>
              <a:t>A square tile measures 30cm by 30cm.</a:t>
            </a:r>
          </a:p>
          <a:p>
            <a:pPr marL="342900" indent="-342900">
              <a:buAutoNum type="arabicPeriod" startAt="20"/>
            </a:pPr>
            <a:endParaRPr lang="en-GB" dirty="0"/>
          </a:p>
          <a:p>
            <a:r>
              <a:rPr lang="en-GB" dirty="0" smtClean="0"/>
              <a:t>A rectangular tile is 6 cm </a:t>
            </a:r>
            <a:r>
              <a:rPr lang="en-GB" b="1" dirty="0" smtClean="0"/>
              <a:t>longer</a:t>
            </a:r>
            <a:r>
              <a:rPr lang="en-GB" dirty="0" smtClean="0"/>
              <a:t> and 5 cm </a:t>
            </a:r>
            <a:r>
              <a:rPr lang="en-GB" b="1" dirty="0" smtClean="0"/>
              <a:t>narrower</a:t>
            </a:r>
            <a:r>
              <a:rPr lang="en-GB" dirty="0" smtClean="0"/>
              <a:t> than the square tile.</a:t>
            </a:r>
          </a:p>
          <a:p>
            <a:endParaRPr lang="en-GB" dirty="0"/>
          </a:p>
          <a:p>
            <a:r>
              <a:rPr lang="en-GB" dirty="0" smtClean="0"/>
              <a:t>What is the </a:t>
            </a:r>
            <a:r>
              <a:rPr lang="en-GB" b="1" dirty="0" smtClean="0"/>
              <a:t>difference</a:t>
            </a:r>
            <a:r>
              <a:rPr lang="en-GB" dirty="0" smtClean="0"/>
              <a:t> </a:t>
            </a:r>
            <a:r>
              <a:rPr lang="en-GB" b="1" dirty="0" smtClean="0"/>
              <a:t>in area </a:t>
            </a:r>
            <a:r>
              <a:rPr lang="en-GB" dirty="0" smtClean="0"/>
              <a:t>between the two tiles?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37467" y="1338449"/>
            <a:ext cx="88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30cm</a:t>
            </a:r>
            <a:endParaRPr lang="en-GB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9756559" y="701048"/>
            <a:ext cx="88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30cm</a:t>
            </a:r>
            <a:endParaRPr lang="en-GB" sz="1200" dirty="0"/>
          </a:p>
        </p:txBody>
      </p:sp>
      <p:sp>
        <p:nvSpPr>
          <p:cNvPr id="8" name="Rectangle 7"/>
          <p:cNvSpPr/>
          <p:nvPr/>
        </p:nvSpPr>
        <p:spPr>
          <a:xfrm>
            <a:off x="9037467" y="464006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358831" y="491259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cm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10117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665825"/>
            <a:ext cx="979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21.  The numbers in this sequence increase by the same amount each time.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58282" y="1216241"/>
            <a:ext cx="636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missing numbers.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 flipV="1">
            <a:off x="1463335" y="1942444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 flipV="1">
            <a:off x="6826934" y="1942443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 flipV="1">
            <a:off x="5489359" y="1942443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 flipV="1">
            <a:off x="4128856" y="1942441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 flipV="1">
            <a:off x="2808674" y="1942440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989032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/>
              <a:t>1</a:t>
            </a:r>
            <a:r>
              <a:rPr lang="en-GB" sz="3600" dirty="0"/>
              <a:t> </a:t>
            </a:r>
            <a:r>
              <a:rPr lang="en-GB" sz="3600" baseline="30000" dirty="0" smtClean="0"/>
              <a:t>1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6</a:t>
            </a:r>
            <a:endParaRPr lang="en-GB" sz="3600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5313098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1</a:t>
            </a:r>
            <a:r>
              <a:rPr lang="en-GB" sz="3600" dirty="0" smtClean="0"/>
              <a:t> </a:t>
            </a:r>
            <a:r>
              <a:rPr lang="en-GB" sz="3600" baseline="30000" dirty="0" smtClean="0"/>
              <a:t>1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3</a:t>
            </a:r>
            <a:endParaRPr lang="en-GB" sz="3600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2948864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1</a:t>
            </a:r>
            <a:endParaRPr lang="en-GB" sz="3600" baseline="-25000" dirty="0"/>
          </a:p>
        </p:txBody>
      </p:sp>
    </p:spTree>
    <p:extLst>
      <p:ext uri="{BB962C8B-B14F-4D97-AF65-F5344CB8AC3E}">
        <p14:creationId xmlns:p14="http://schemas.microsoft.com/office/powerpoint/2010/main" val="163198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113" y="390617"/>
            <a:ext cx="1091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22.  In this diagram, the shaded rectangles are all of equal width (w).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13590" y="4590699"/>
            <a:ext cx="553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Calculate the width (w) of one shaded rectangle.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630429" y="463475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547317" y="2994047"/>
            <a:ext cx="0" cy="1468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501883" y="1262901"/>
            <a:ext cx="11023" cy="17235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6652893" y="2996627"/>
            <a:ext cx="14237" cy="14766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509203" y="2982897"/>
            <a:ext cx="6109317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618519" y="1225118"/>
            <a:ext cx="38115" cy="32429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509204" y="1225118"/>
            <a:ext cx="6109315" cy="266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32599" y="4907285"/>
            <a:ext cx="68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cxnSp>
        <p:nvCxnSpPr>
          <p:cNvPr id="21" name="Straight Connector 20"/>
          <p:cNvCxnSpPr/>
          <p:nvPr/>
        </p:nvCxnSpPr>
        <p:spPr>
          <a:xfrm flipH="1" flipV="1">
            <a:off x="1509203" y="1238023"/>
            <a:ext cx="38114" cy="17311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47317" y="4468072"/>
            <a:ext cx="6109317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120261" y="2977739"/>
            <a:ext cx="3733" cy="14766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4120289" y="2994047"/>
            <a:ext cx="14237" cy="14766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660011" y="2995212"/>
            <a:ext cx="958507" cy="14591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1540199" y="1264065"/>
            <a:ext cx="958507" cy="17051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1872830" y="1728276"/>
            <a:ext cx="41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w</a:t>
            </a:r>
            <a:endParaRPr lang="en-GB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6953256" y="3346707"/>
            <a:ext cx="41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w</a:t>
            </a:r>
            <a:endParaRPr lang="en-GB" i="1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2539997" y="2121969"/>
            <a:ext cx="5064322" cy="1336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120261" y="3817522"/>
            <a:ext cx="1508752" cy="211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29" idx="1"/>
            <a:endCxn id="29" idx="3"/>
          </p:cNvCxnSpPr>
          <p:nvPr/>
        </p:nvCxnSpPr>
        <p:spPr>
          <a:xfrm>
            <a:off x="6660011" y="3724778"/>
            <a:ext cx="95850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4134526" y="2984001"/>
            <a:ext cx="965039" cy="1459131"/>
            <a:chOff x="4134526" y="2984001"/>
            <a:chExt cx="965039" cy="1459131"/>
          </a:xfrm>
        </p:grpSpPr>
        <p:sp>
          <p:nvSpPr>
            <p:cNvPr id="30" name="Rectangle 29"/>
            <p:cNvSpPr/>
            <p:nvPr/>
          </p:nvSpPr>
          <p:spPr>
            <a:xfrm>
              <a:off x="4134526" y="2984001"/>
              <a:ext cx="958507" cy="145913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67120" y="3356153"/>
              <a:ext cx="4172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w</a:t>
              </a:r>
              <a:endParaRPr lang="en-GB" i="1" dirty="0"/>
            </a:p>
          </p:txBody>
        </p:sp>
        <p:cxnSp>
          <p:nvCxnSpPr>
            <p:cNvPr id="47" name="Straight Arrow Connector 46"/>
            <p:cNvCxnSpPr>
              <a:stCxn id="30" idx="1"/>
            </p:cNvCxnSpPr>
            <p:nvPr/>
          </p:nvCxnSpPr>
          <p:spPr>
            <a:xfrm flipV="1">
              <a:off x="4134526" y="3699285"/>
              <a:ext cx="965039" cy="142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/>
          <p:cNvCxnSpPr>
            <a:stCxn id="31" idx="1"/>
            <a:endCxn id="31" idx="3"/>
          </p:cNvCxnSpPr>
          <p:nvPr/>
        </p:nvCxnSpPr>
        <p:spPr>
          <a:xfrm>
            <a:off x="1540199" y="2116617"/>
            <a:ext cx="95850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467120" y="1755355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28 cm</a:t>
            </a:r>
            <a:endParaRPr lang="en-GB" dirty="0"/>
          </a:p>
        </p:txBody>
      </p:sp>
      <p:sp>
        <p:nvSpPr>
          <p:cNvPr id="55" name="TextBox 54"/>
          <p:cNvSpPr txBox="1"/>
          <p:nvPr/>
        </p:nvSpPr>
        <p:spPr>
          <a:xfrm>
            <a:off x="5556039" y="3403206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 cm</a:t>
            </a:r>
            <a:endParaRPr lang="en-GB" dirty="0"/>
          </a:p>
        </p:txBody>
      </p:sp>
      <p:grpSp>
        <p:nvGrpSpPr>
          <p:cNvPr id="19" name="Group 18"/>
          <p:cNvGrpSpPr/>
          <p:nvPr/>
        </p:nvGrpSpPr>
        <p:grpSpPr>
          <a:xfrm>
            <a:off x="1547316" y="3424696"/>
            <a:ext cx="2566316" cy="416551"/>
            <a:chOff x="1547316" y="3424696"/>
            <a:chExt cx="2566316" cy="416551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1547316" y="3817522"/>
              <a:ext cx="2566316" cy="2372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366576" y="3424696"/>
              <a:ext cx="1038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13 cm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95400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4.81481E-6 L -0.21237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20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-0.13229 0.0037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3.7037E-7 L 0.08164 0.054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9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  Here is a pattern of number pairs.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Complete the rule for the number pattern.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937587" y="4421687"/>
            <a:ext cx="126155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5592471" y="4421687"/>
            <a:ext cx="126155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219416" y="4580878"/>
            <a:ext cx="337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/>
              <a:t>b</a:t>
            </a:r>
            <a:r>
              <a:rPr lang="en-GB" sz="2400" dirty="0" smtClean="0"/>
              <a:t> =                   x  </a:t>
            </a:r>
            <a:r>
              <a:rPr lang="en-GB" sz="2400" i="1" dirty="0" smtClean="0"/>
              <a:t>a</a:t>
            </a:r>
            <a:r>
              <a:rPr lang="en-GB" sz="2400" dirty="0" smtClean="0"/>
              <a:t>  - </a:t>
            </a:r>
            <a:endParaRPr lang="en-GB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468" y="1163570"/>
            <a:ext cx="2321102" cy="236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1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24.  Cube A and cuboid B have the same volume.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Calculate the missing length on cuboid B.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10004673" y="4652506"/>
            <a:ext cx="182926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1132599" y="4907285"/>
            <a:ext cx="68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321553" y="727969"/>
            <a:ext cx="1811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Not to scale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1899821" y="2077375"/>
            <a:ext cx="949911" cy="91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910832" y="2503503"/>
            <a:ext cx="2191304" cy="4882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arallelogram 7"/>
          <p:cNvSpPr/>
          <p:nvPr/>
        </p:nvSpPr>
        <p:spPr>
          <a:xfrm rot="5400000" flipV="1">
            <a:off x="2396971" y="2104010"/>
            <a:ext cx="1340529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arallelogram 13"/>
          <p:cNvSpPr/>
          <p:nvPr/>
        </p:nvSpPr>
        <p:spPr>
          <a:xfrm flipH="1" flipV="1">
            <a:off x="1899820" y="1642369"/>
            <a:ext cx="1384917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arallelogram 10"/>
          <p:cNvSpPr/>
          <p:nvPr/>
        </p:nvSpPr>
        <p:spPr>
          <a:xfrm rot="5400000" flipV="1">
            <a:off x="6853560" y="2308195"/>
            <a:ext cx="932156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arallelogram 11"/>
          <p:cNvSpPr/>
          <p:nvPr/>
        </p:nvSpPr>
        <p:spPr>
          <a:xfrm flipH="1" flipV="1">
            <a:off x="4910831" y="2059619"/>
            <a:ext cx="2626308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841507" y="2535429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219419" y="2341031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24109" y="3082316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 cm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163627" y="2558533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? cm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4429959" y="1983089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 cm</a:t>
            </a:r>
            <a:endParaRPr lang="en-GB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910831" y="3266982"/>
            <a:ext cx="2191305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64533" y="3290941"/>
            <a:ext cx="875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27 cm</a:t>
            </a:r>
            <a:endParaRPr lang="en-GB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1899820" y="3151573"/>
            <a:ext cx="949912" cy="14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4829453" y="2016570"/>
            <a:ext cx="435005" cy="4318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792463" y="2515641"/>
            <a:ext cx="5919" cy="47613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17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10143</TotalTime>
  <Words>748</Words>
  <Application>Microsoft Office PowerPoint</Application>
  <PresentationFormat>Widescreen</PresentationFormat>
  <Paragraphs>188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 BERKLEY</vt:lpstr>
      <vt:lpstr>Arial</vt:lpstr>
      <vt:lpstr>Gill Sans Nova Cond Ultra Bold</vt:lpstr>
      <vt:lpstr>Symbol</vt:lpstr>
      <vt:lpstr>Times New Roman</vt:lpstr>
      <vt:lpstr>Trebuchet MS</vt:lpstr>
      <vt:lpstr>Office Theme</vt:lpstr>
      <vt:lpstr>Worksheet</vt:lpstr>
      <vt:lpstr>KS2 Paper 3C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96</cp:revision>
  <dcterms:created xsi:type="dcterms:W3CDTF">2016-06-25T18:12:41Z</dcterms:created>
  <dcterms:modified xsi:type="dcterms:W3CDTF">2018-04-26T13:30:03Z</dcterms:modified>
</cp:coreProperties>
</file>