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91" r:id="rId24"/>
    <p:sldId id="288" r:id="rId25"/>
    <p:sldId id="290" r:id="rId26"/>
    <p:sldId id="2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</a:t>
            </a:r>
            <a:r>
              <a:rPr lang="en-GB" smtClean="0"/>
              <a:t>Paper 3B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Write the missing number to make this </a:t>
            </a:r>
            <a:r>
              <a:rPr lang="en-GB" b="1" dirty="0" smtClean="0"/>
              <a:t>division</a:t>
            </a:r>
            <a:r>
              <a:rPr lang="en-GB" dirty="0" smtClean="0"/>
              <a:t> correct.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368859" y="1262286"/>
            <a:ext cx="444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61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                         = 6.1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263102" y="110692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863266" y="1231508"/>
            <a:ext cx="870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A group of friends earns £78 by washing cars.</a:t>
            </a:r>
          </a:p>
          <a:p>
            <a:pPr marL="342900" indent="-342900">
              <a:buAutoNum type="arabicPeriod" startAt="2"/>
            </a:pPr>
            <a:endParaRPr lang="en-GB" dirty="0"/>
          </a:p>
          <a:p>
            <a:r>
              <a:rPr lang="en-GB" dirty="0" smtClean="0"/>
              <a:t>They share the money </a:t>
            </a:r>
            <a:r>
              <a:rPr lang="en-GB" b="1" dirty="0" smtClean="0"/>
              <a:t>equally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They get £13 each.</a:t>
            </a:r>
          </a:p>
          <a:p>
            <a:endParaRPr lang="en-GB" dirty="0"/>
          </a:p>
          <a:p>
            <a:r>
              <a:rPr lang="en-GB" dirty="0" smtClean="0"/>
              <a:t>How many friends are in the group?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89704" y="37258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647802" y="331218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78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05350" y="383540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13</a:t>
            </a:r>
            <a:endParaRPr lang="en-GB" sz="2800" dirty="0"/>
          </a:p>
        </p:txBody>
      </p:sp>
      <p:sp>
        <p:nvSpPr>
          <p:cNvPr id="8" name="Arc 7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1864" y="2973625"/>
            <a:ext cx="1947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 x 13 = 13</a:t>
            </a:r>
          </a:p>
          <a:p>
            <a:r>
              <a:rPr lang="en-GB" sz="2800" dirty="0" smtClean="0"/>
              <a:t>2 x 13 = 26</a:t>
            </a:r>
          </a:p>
          <a:p>
            <a:r>
              <a:rPr lang="en-GB" sz="2800" dirty="0" smtClean="0"/>
              <a:t>3 x 13 = 39</a:t>
            </a:r>
          </a:p>
          <a:p>
            <a:r>
              <a:rPr lang="en-GB" sz="2800" dirty="0" smtClean="0"/>
              <a:t>4 x 13 = 52</a:t>
            </a:r>
          </a:p>
          <a:p>
            <a:r>
              <a:rPr lang="en-GB" sz="2800" dirty="0" smtClean="0"/>
              <a:t>5 x 13 = 65</a:t>
            </a:r>
          </a:p>
          <a:p>
            <a:r>
              <a:rPr lang="en-GB" sz="2800" dirty="0" smtClean="0"/>
              <a:t>6 </a:t>
            </a:r>
            <a:r>
              <a:rPr lang="en-GB" sz="2800" dirty="0"/>
              <a:t>x 13 = </a:t>
            </a:r>
            <a:r>
              <a:rPr lang="en-GB" sz="2800" dirty="0" smtClean="0"/>
              <a:t>78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351285" y="392143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3" grpId="0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dirty="0" smtClean="0"/>
              <a:t>Max uses these digit cards.</a:t>
            </a:r>
          </a:p>
          <a:p>
            <a:pPr marL="342900" indent="-342900">
              <a:buAutoNum type="arabicPeriod" startAt="3"/>
            </a:pPr>
            <a:endParaRPr lang="en-GB" dirty="0"/>
          </a:p>
          <a:p>
            <a:pPr marL="342900" indent="-342900">
              <a:buAutoNum type="arabicPeriod" startAt="3"/>
            </a:pPr>
            <a:endParaRPr lang="en-GB" dirty="0" smtClean="0"/>
          </a:p>
          <a:p>
            <a:pPr marL="342900" indent="-342900">
              <a:buAutoNum type="arabicPeriod" startAt="3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makes a 2-digit number and a 1-digit number.</a:t>
            </a:r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multiplies them together.</a:t>
            </a:r>
          </a:p>
          <a:p>
            <a:endParaRPr lang="en-GB" dirty="0"/>
          </a:p>
          <a:p>
            <a:r>
              <a:rPr lang="en-GB" dirty="0" smtClean="0"/>
              <a:t>His </a:t>
            </a:r>
            <a:r>
              <a:rPr lang="en-GB" dirty="0" smtClean="0"/>
              <a:t>answer is a </a:t>
            </a:r>
            <a:r>
              <a:rPr lang="en-GB" b="1" dirty="0" smtClean="0"/>
              <a:t>multiple of 10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What could Max’s multiplication be?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flipV="1">
            <a:off x="2404369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3613211" y="886002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flipV="1">
            <a:off x="4822054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flipV="1">
            <a:off x="4696288" y="4450387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flipV="1">
            <a:off x="3232951" y="4450388"/>
            <a:ext cx="571130" cy="103108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2284520" y="4450388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4774" y="4772629"/>
            <a:ext cx="2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76799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666477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0568" y="1006408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16" name="TextBox 15"/>
          <p:cNvSpPr txBox="1"/>
          <p:nvPr/>
        </p:nvSpPr>
        <p:spPr>
          <a:xfrm>
            <a:off x="2360721" y="4541796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17" name="TextBox 16"/>
          <p:cNvSpPr txBox="1"/>
          <p:nvPr/>
        </p:nvSpPr>
        <p:spPr>
          <a:xfrm>
            <a:off x="3301248" y="4541795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4709604" y="4541794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graph shows the temperature in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r>
              <a:rPr lang="en-GB" dirty="0" smtClean="0"/>
              <a:t> from 2 am to 3 pm on a cold day.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16240" y="4298212"/>
            <a:ext cx="830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warmer was it at 1 pm than 4 am?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800948" y="4292008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216240" y="5228947"/>
            <a:ext cx="683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 6 pm the temperature was 5 degrees lower than at 3 pm.</a:t>
            </a:r>
          </a:p>
          <a:p>
            <a:endParaRPr lang="en-GB" dirty="0" smtClean="0"/>
          </a:p>
          <a:p>
            <a:r>
              <a:rPr lang="en-GB" dirty="0" smtClean="0"/>
              <a:t>What was the temperature at 6 pm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235519" y="5580749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765437" y="5847079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968240" y="4744720"/>
            <a:ext cx="71120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679440" y="476357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from  -4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9316754" y="4209254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12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374640" y="5776357"/>
            <a:ext cx="71120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6028678" y="577635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lowered by  5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9316754" y="5731170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-2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92" y="904712"/>
            <a:ext cx="6870787" cy="338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The children at </a:t>
            </a:r>
            <a:r>
              <a:rPr lang="en-GB" dirty="0" err="1" smtClean="0"/>
              <a:t>Sholing</a:t>
            </a:r>
            <a:r>
              <a:rPr lang="en-GB" dirty="0" smtClean="0"/>
              <a:t> School are collecting money for charity.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Their target is to collect £220</a:t>
            </a:r>
          </a:p>
          <a:p>
            <a:endParaRPr lang="en-GB" dirty="0"/>
          </a:p>
          <a:p>
            <a:r>
              <a:rPr lang="en-GB" dirty="0" smtClean="0"/>
              <a:t>     So far they have collected £69.51</a:t>
            </a:r>
          </a:p>
          <a:p>
            <a:endParaRPr lang="en-GB" dirty="0"/>
          </a:p>
          <a:p>
            <a:r>
              <a:rPr lang="en-GB" dirty="0" smtClean="0"/>
              <a:t>     How much more do they need to reach their target?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36132" y="4298212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627833" y="2913217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220.00 –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</a:t>
            </a:r>
            <a:r>
              <a:rPr lang="en-GB" sz="2800" u="sng" dirty="0" smtClean="0"/>
              <a:t>69.51</a:t>
            </a:r>
          </a:p>
          <a:p>
            <a:r>
              <a:rPr lang="en-GB" sz="2800" dirty="0" smtClean="0"/>
              <a:t>150.49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713705" y="4190490"/>
            <a:ext cx="1374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150.49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"/>
            </a:pPr>
            <a:r>
              <a:rPr lang="en-GB" dirty="0" smtClean="0"/>
              <a:t>William wants to travel to Paris by train.</a:t>
            </a:r>
          </a:p>
          <a:p>
            <a:pPr marL="342900" indent="-342900">
              <a:buAutoNum type="arabicPeriod" startAt="6"/>
            </a:pPr>
            <a:endParaRPr lang="en-GB" dirty="0"/>
          </a:p>
          <a:p>
            <a:r>
              <a:rPr lang="en-GB" dirty="0" smtClean="0"/>
              <a:t>He needs to arrive in Paris by </a:t>
            </a:r>
            <a:r>
              <a:rPr lang="en-GB" b="1" dirty="0" smtClean="0"/>
              <a:t>7:30 pm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Circle the latest time that William can leave London.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433" y="608681"/>
            <a:ext cx="4066012" cy="33418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320" y="2279622"/>
            <a:ext cx="6250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7:30 pm = 19:30</a:t>
            </a:r>
          </a:p>
          <a:p>
            <a:endParaRPr lang="en-GB" sz="2800" dirty="0" smtClean="0"/>
          </a:p>
          <a:p>
            <a:r>
              <a:rPr lang="en-GB" sz="2800" dirty="0" smtClean="0"/>
              <a:t>So 19:20 is the time he should arrive</a:t>
            </a:r>
          </a:p>
          <a:p>
            <a:endParaRPr lang="en-GB" sz="2800" dirty="0"/>
          </a:p>
          <a:p>
            <a:r>
              <a:rPr lang="en-GB" sz="2800" dirty="0" smtClean="0"/>
              <a:t>This leaves London at</a:t>
            </a:r>
          </a:p>
          <a:p>
            <a:r>
              <a:rPr lang="en-GB" sz="2800" dirty="0" smtClean="0"/>
              <a:t>16:01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7326619" y="3448146"/>
            <a:ext cx="1396721" cy="50241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en-GB" dirty="0" smtClean="0"/>
              <a:t>Here is a triangle drawn on a coordinate grid.</a:t>
            </a:r>
          </a:p>
          <a:p>
            <a:pPr marL="342900" indent="-342900">
              <a:buAutoNum type="arabicPeriod" startAt="7"/>
            </a:pPr>
            <a:endParaRPr lang="en-GB" dirty="0"/>
          </a:p>
          <a:p>
            <a:r>
              <a:rPr lang="en-GB" dirty="0" smtClean="0"/>
              <a:t>The triangle is translated </a:t>
            </a:r>
            <a:r>
              <a:rPr lang="en-GB" b="1" dirty="0" smtClean="0"/>
              <a:t>8 right </a:t>
            </a:r>
            <a:r>
              <a:rPr lang="en-GB" dirty="0" smtClean="0"/>
              <a:t>and </a:t>
            </a:r>
            <a:r>
              <a:rPr lang="en-GB" b="1" dirty="0" smtClean="0"/>
              <a:t>1 down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Draw the triangle in its new position.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21697" y="3409856"/>
            <a:ext cx="7577" cy="13212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43023" y="3424744"/>
            <a:ext cx="1380045" cy="13111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29274" y="4716261"/>
            <a:ext cx="1393794" cy="196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10335855" y="3773178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10318388" y="5102509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11682610" y="5102509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10419942" y="3866904"/>
            <a:ext cx="1368881" cy="12991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0446708" y="5149080"/>
            <a:ext cx="1345364" cy="169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406194" y="3842645"/>
            <a:ext cx="13748" cy="13893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Write three factors of 24 that are </a:t>
            </a:r>
            <a:r>
              <a:rPr lang="en-GB" b="1" dirty="0" smtClean="0"/>
              <a:t>not</a:t>
            </a:r>
            <a:r>
              <a:rPr lang="en-GB" dirty="0" smtClean="0"/>
              <a:t> factors of 18.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044606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771531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498456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813494" y="1374641"/>
            <a:ext cx="532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342518" y="1391398"/>
            <a:ext cx="706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12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47118" y="1391398"/>
            <a:ext cx="637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00326" y="2743200"/>
            <a:ext cx="6933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Factors of 24 are: 1, 2, 3, 4, 6, 8, 12, 24</a:t>
            </a:r>
          </a:p>
          <a:p>
            <a:r>
              <a:rPr lang="en-GB" dirty="0"/>
              <a:t>Factors of </a:t>
            </a:r>
            <a:r>
              <a:rPr lang="en-GB" dirty="0" smtClean="0"/>
              <a:t>18 </a:t>
            </a:r>
            <a:r>
              <a:rPr lang="en-GB" dirty="0"/>
              <a:t>are: 1, </a:t>
            </a:r>
            <a:r>
              <a:rPr lang="en-GB" dirty="0" smtClean="0"/>
              <a:t>2, 3, 6, 9, 18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4155233" y="2743200"/>
            <a:ext cx="391885" cy="37178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4716026" y="2754923"/>
            <a:ext cx="391885" cy="37178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5080876" y="2754923"/>
            <a:ext cx="391885" cy="37178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472761" y="2766646"/>
            <a:ext cx="391885" cy="37178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5" grpId="0" build="p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193" y="346229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Here is the morning timetable for Chen’s class this week.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713" y="973761"/>
            <a:ext cx="9157811" cy="16362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10713" y="3036163"/>
            <a:ext cx="922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is the </a:t>
            </a:r>
            <a:r>
              <a:rPr lang="en-GB" b="1" dirty="0" smtClean="0"/>
              <a:t>total</a:t>
            </a:r>
            <a:r>
              <a:rPr lang="en-GB" dirty="0" smtClean="0"/>
              <a:t> number of hours of </a:t>
            </a:r>
            <a:r>
              <a:rPr lang="en-GB" b="1" dirty="0" smtClean="0"/>
              <a:t>Maths</a:t>
            </a:r>
            <a:r>
              <a:rPr lang="en-GB" dirty="0" smtClean="0"/>
              <a:t> on this timetable?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031333" y="365492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9365941" y="3927456"/>
            <a:ext cx="116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hours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362016" y="3850512"/>
            <a:ext cx="844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 ½ 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69960" y="3758084"/>
            <a:ext cx="2321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 x 1 ½ </a:t>
            </a:r>
          </a:p>
          <a:p>
            <a:r>
              <a:rPr lang="en-GB" sz="2800" dirty="0" smtClean="0"/>
              <a:t>+ 2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0"/>
            </a:pPr>
            <a:r>
              <a:rPr lang="en-GB" dirty="0" smtClean="0"/>
              <a:t>A bottle contains 955 millilitres of milk.</a:t>
            </a:r>
          </a:p>
          <a:p>
            <a:pPr marL="342900" indent="-342900">
              <a:buAutoNum type="arabicPeriod" startAt="10"/>
            </a:pPr>
            <a:endParaRPr lang="en-GB" b="1" dirty="0"/>
          </a:p>
          <a:p>
            <a:r>
              <a:rPr lang="en-GB" dirty="0" smtClean="0"/>
              <a:t>Jack pours out </a:t>
            </a:r>
            <a:r>
              <a:rPr lang="en-GB" b="1" dirty="0" smtClean="0"/>
              <a:t>three quarters of a litre.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dirty="0" smtClean="0"/>
              <a:t>How much milk is left?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283084" y="469628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567543" y="2813538"/>
            <a:ext cx="33561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 l  = 1000 ml</a:t>
            </a:r>
          </a:p>
          <a:p>
            <a:r>
              <a:rPr lang="en-GB" sz="2800" dirty="0" smtClean="0"/>
              <a:t>¼ l  = 250 ml</a:t>
            </a:r>
          </a:p>
          <a:p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4</a:t>
            </a:r>
            <a:r>
              <a:rPr lang="en-GB" sz="2800" dirty="0" smtClean="0"/>
              <a:t> l = 750 ml</a:t>
            </a:r>
          </a:p>
          <a:p>
            <a:endParaRPr lang="en-GB" sz="2800" dirty="0"/>
          </a:p>
          <a:p>
            <a:r>
              <a:rPr lang="en-GB" sz="2800" dirty="0" smtClean="0"/>
              <a:t>955 –</a:t>
            </a:r>
          </a:p>
          <a:p>
            <a:r>
              <a:rPr lang="en-GB" sz="2800" u="sng" dirty="0" smtClean="0"/>
              <a:t>750</a:t>
            </a:r>
          </a:p>
          <a:p>
            <a:r>
              <a:rPr lang="en-GB" sz="2800" dirty="0" smtClean="0"/>
              <a:t>205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827287" y="4891877"/>
            <a:ext cx="1269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205 ml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7868" y="488272"/>
            <a:ext cx="1001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1"/>
            </a:pPr>
            <a:r>
              <a:rPr lang="en-GB" dirty="0" smtClean="0"/>
              <a:t>A bicycle wheel has a diameter of 62 cm.</a:t>
            </a:r>
          </a:p>
          <a:p>
            <a:pPr marL="342900" indent="-342900">
              <a:buAutoNum type="arabicPeriod" startAt="11"/>
            </a:pPr>
            <a:endParaRPr lang="en-GB" dirty="0"/>
          </a:p>
          <a:p>
            <a:r>
              <a:rPr lang="en-GB" dirty="0" smtClean="0"/>
              <a:t>What is the radius of the bicycle wheel?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1207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5899" y="1867720"/>
            <a:ext cx="46825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Radius is half the diameter</a:t>
            </a:r>
          </a:p>
          <a:p>
            <a:endParaRPr lang="en-GB" sz="2800" dirty="0"/>
          </a:p>
          <a:p>
            <a:r>
              <a:rPr lang="en-GB" sz="2800" dirty="0" smtClean="0"/>
              <a:t>62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2 = 31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17779" y="2729495"/>
            <a:ext cx="1426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31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435265" y="58577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77049" y="599265"/>
            <a:ext cx="107064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Mollie buys 6 bags of white balloons.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     Harriett buys 3 bags of red balloons.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Mollie says,</a:t>
            </a:r>
          </a:p>
          <a:p>
            <a:endParaRPr lang="en-GB" dirty="0"/>
          </a:p>
          <a:p>
            <a:r>
              <a:rPr lang="en-GB" b="1" dirty="0" smtClean="0"/>
              <a:t>‘I have three times as many balloons as Harriett.’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Explain why Mollie is correct.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930283" y="59196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8551414" y="715343"/>
            <a:ext cx="183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12 red balloons</a:t>
            </a:r>
          </a:p>
          <a:p>
            <a:pPr algn="ctr"/>
            <a:r>
              <a:rPr lang="en-GB" b="1" dirty="0" smtClean="0"/>
              <a:t> in a pack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5744" y="715344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18 white balloons in a pack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18268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18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6</a:t>
            </a:r>
          </a:p>
          <a:p>
            <a:r>
              <a:rPr lang="en-GB" sz="2800" dirty="0" smtClean="0"/>
              <a:t>108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191837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12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3</a:t>
            </a:r>
          </a:p>
          <a:p>
            <a:r>
              <a:rPr lang="en-GB" sz="2800" dirty="0" smtClean="0"/>
              <a:t>  36</a:t>
            </a:r>
            <a:endParaRPr lang="en-GB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647065" y="3949001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36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3</a:t>
            </a:r>
          </a:p>
          <a:p>
            <a:r>
              <a:rPr lang="en-GB" sz="2800" dirty="0" smtClean="0"/>
              <a:t>108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build="p"/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Circle the </a:t>
            </a:r>
            <a:r>
              <a:rPr lang="en-GB" b="1" dirty="0" smtClean="0"/>
              <a:t>octagon</a:t>
            </a:r>
            <a:r>
              <a:rPr lang="en-GB" dirty="0" smtClean="0"/>
              <a:t> with exactly </a:t>
            </a:r>
            <a:r>
              <a:rPr lang="en-GB" b="1" dirty="0" smtClean="0"/>
              <a:t>two acute angles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654946" y="1066516"/>
            <a:ext cx="903302" cy="121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41973" y="1085608"/>
            <a:ext cx="778275" cy="7010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668818" y="1093988"/>
            <a:ext cx="249313" cy="7831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015448" y="1786631"/>
            <a:ext cx="304800" cy="7686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000436" y="2541945"/>
            <a:ext cx="1015012" cy="63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098741" y="2555289"/>
            <a:ext cx="991341" cy="470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098741" y="864575"/>
            <a:ext cx="495670" cy="586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090082" y="1409187"/>
            <a:ext cx="0" cy="11391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098741" y="1436119"/>
            <a:ext cx="0" cy="11662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94411" y="882089"/>
            <a:ext cx="495671" cy="5540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83680" y="4660777"/>
            <a:ext cx="868903" cy="4011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483680" y="3247207"/>
            <a:ext cx="416881" cy="14135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2941099" y="3247207"/>
            <a:ext cx="210474" cy="14224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441359" y="3259471"/>
            <a:ext cx="522488" cy="6674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1889836" y="3260053"/>
            <a:ext cx="551523" cy="666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098741" y="3274950"/>
            <a:ext cx="0" cy="13769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31619" y="3259471"/>
            <a:ext cx="8878" cy="13924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98741" y="4646450"/>
            <a:ext cx="617621" cy="293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174450" y="2855209"/>
            <a:ext cx="454210" cy="3999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095782" y="2908136"/>
            <a:ext cx="498628" cy="3826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246181" y="4646449"/>
            <a:ext cx="389877" cy="2932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269942" y="4741585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3279234" y="5382827"/>
            <a:ext cx="23584" cy="6915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91026" y="6068057"/>
            <a:ext cx="675165" cy="4747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961545" y="4741015"/>
            <a:ext cx="656899" cy="3973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4618444" y="5138390"/>
            <a:ext cx="33778" cy="7637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3977983" y="5902171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5095781" y="2329621"/>
            <a:ext cx="257453" cy="24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5842246" y="2281718"/>
            <a:ext cx="250794" cy="28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69942" y="1085038"/>
            <a:ext cx="1286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Octagon</a:t>
            </a:r>
          </a:p>
          <a:p>
            <a:r>
              <a:rPr lang="en-GB" dirty="0" smtClean="0"/>
              <a:t>2 acute</a:t>
            </a:r>
            <a:endParaRPr lang="en-GB" dirty="0"/>
          </a:p>
          <a:p>
            <a:r>
              <a:rPr lang="en-GB" dirty="0" smtClean="0"/>
              <a:t>4 obtuse</a:t>
            </a:r>
          </a:p>
          <a:p>
            <a:r>
              <a:rPr lang="en-GB" dirty="0" smtClean="0"/>
              <a:t>1 reflex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6255858" y="1079084"/>
            <a:ext cx="1612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Pentagon</a:t>
            </a:r>
          </a:p>
          <a:p>
            <a:endParaRPr lang="en-GB" dirty="0"/>
          </a:p>
          <a:p>
            <a:r>
              <a:rPr lang="en-GB" dirty="0" smtClean="0"/>
              <a:t>2 obtuse</a:t>
            </a:r>
          </a:p>
          <a:p>
            <a:r>
              <a:rPr lang="en-GB" dirty="0" smtClean="0"/>
              <a:t>2 right angles</a:t>
            </a:r>
          </a:p>
          <a:p>
            <a:r>
              <a:rPr lang="en-GB" dirty="0" smtClean="0"/>
              <a:t>1 acute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3167877" y="3156647"/>
            <a:ext cx="1612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Hexagon</a:t>
            </a:r>
          </a:p>
          <a:p>
            <a:endParaRPr lang="en-GB" dirty="0"/>
          </a:p>
          <a:p>
            <a:r>
              <a:rPr lang="en-GB" dirty="0" smtClean="0"/>
              <a:t>2 acute</a:t>
            </a:r>
          </a:p>
          <a:p>
            <a:r>
              <a:rPr lang="en-GB" dirty="0" smtClean="0"/>
              <a:t>3 obtuse</a:t>
            </a:r>
          </a:p>
          <a:p>
            <a:r>
              <a:rPr lang="en-GB" dirty="0" smtClean="0"/>
              <a:t>1 reflex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6883953" y="3326724"/>
            <a:ext cx="161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Octagon</a:t>
            </a:r>
          </a:p>
          <a:p>
            <a:endParaRPr lang="en-GB" dirty="0"/>
          </a:p>
          <a:p>
            <a:r>
              <a:rPr lang="en-GB" dirty="0" smtClean="0"/>
              <a:t>8 obtuse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88052" y="5061921"/>
            <a:ext cx="161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Hexagon</a:t>
            </a:r>
          </a:p>
          <a:p>
            <a:endParaRPr lang="en-GB" dirty="0"/>
          </a:p>
          <a:p>
            <a:r>
              <a:rPr lang="en-GB" dirty="0" smtClean="0"/>
              <a:t>6 obtuse</a:t>
            </a:r>
          </a:p>
        </p:txBody>
      </p:sp>
      <p:sp>
        <p:nvSpPr>
          <p:cNvPr id="4" name="Oval 3"/>
          <p:cNvSpPr/>
          <p:nvPr/>
        </p:nvSpPr>
        <p:spPr>
          <a:xfrm>
            <a:off x="1260629" y="793989"/>
            <a:ext cx="2123632" cy="218892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2331150" y="4673305"/>
            <a:ext cx="836698" cy="3922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5594410" y="2873807"/>
            <a:ext cx="577081" cy="549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716362" y="4939702"/>
            <a:ext cx="539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2024108" y="1889948"/>
            <a:ext cx="563819" cy="665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912586" y="1860700"/>
            <a:ext cx="706901" cy="29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" grpId="0" build="p"/>
      <p:bldP spid="34" grpId="0" build="p"/>
      <p:bldP spid="35" grpId="0" build="p"/>
      <p:bldP spid="36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5 pineapples cost the same as 3 mangoes.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One mango costs £1.70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much does</a:t>
            </a:r>
            <a:r>
              <a:rPr lang="en-GB" b="1" dirty="0" smtClean="0"/>
              <a:t> one </a:t>
            </a:r>
            <a:r>
              <a:rPr lang="en-GB" dirty="0" smtClean="0"/>
              <a:t>pineapple cost?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566951" y="4259216"/>
            <a:ext cx="34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54593" y="2491991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1.70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 3</a:t>
            </a:r>
          </a:p>
          <a:p>
            <a:r>
              <a:rPr lang="en-GB" sz="2800" dirty="0" smtClean="0"/>
              <a:t>5.10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950956" y="303463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5.10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16078" y="3052496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646156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3505374" y="3030564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939582" y="252927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1.02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875219" y="4182272"/>
            <a:ext cx="1135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1.02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5"/>
            </a:pPr>
            <a:r>
              <a:rPr lang="en-GB" dirty="0" smtClean="0"/>
              <a:t>Look at the letters below.</a:t>
            </a:r>
          </a:p>
          <a:p>
            <a:pPr marL="342900" indent="-342900">
              <a:buAutoNum type="arabicPeriod" startAt="15"/>
            </a:pPr>
            <a:endParaRPr lang="en-GB" dirty="0"/>
          </a:p>
          <a:p>
            <a:r>
              <a:rPr lang="en-GB" dirty="0" smtClean="0"/>
              <a:t>Circle any letter below which has just one horizontal line.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86757" y="1828800"/>
            <a:ext cx="7856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A    C    E    L    Z</a:t>
            </a:r>
            <a:endParaRPr lang="en-GB" sz="5400" dirty="0"/>
          </a:p>
        </p:txBody>
      </p:sp>
      <p:cxnSp>
        <p:nvCxnSpPr>
          <p:cNvPr id="4" name="Straight Connector 3"/>
          <p:cNvCxnSpPr/>
          <p:nvPr/>
        </p:nvCxnSpPr>
        <p:spPr>
          <a:xfrm flipH="1" flipV="1">
            <a:off x="6387091" y="2059225"/>
            <a:ext cx="1052800" cy="1895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5220240" y="2508457"/>
            <a:ext cx="602902" cy="837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1686757" y="2391798"/>
            <a:ext cx="653144" cy="218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flipH="1">
            <a:off x="2508809" y="3137260"/>
            <a:ext cx="223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horizontal</a:t>
            </a:r>
            <a:endParaRPr lang="en-GB" dirty="0"/>
          </a:p>
        </p:txBody>
      </p:sp>
      <p:sp>
        <p:nvSpPr>
          <p:cNvPr id="21" name="Oval 20"/>
          <p:cNvSpPr/>
          <p:nvPr/>
        </p:nvSpPr>
        <p:spPr>
          <a:xfrm>
            <a:off x="1031537" y="1649876"/>
            <a:ext cx="1477272" cy="128117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6435907" y="2519327"/>
            <a:ext cx="1052800" cy="1895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847333" y="1751209"/>
            <a:ext cx="1324872" cy="128117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3734546" y="2059986"/>
            <a:ext cx="1052800" cy="1895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3824626" y="2271508"/>
            <a:ext cx="1052800" cy="1895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3854719" y="2515947"/>
            <a:ext cx="1052800" cy="1895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6"/>
            </a:pPr>
            <a:r>
              <a:rPr lang="en-GB" dirty="0" smtClean="0"/>
              <a:t>There are 2,960 leaflets in a box.</a:t>
            </a:r>
          </a:p>
          <a:p>
            <a:pPr marL="342900" indent="-342900">
              <a:buAutoNum type="arabicPeriod" startAt="16"/>
            </a:pPr>
            <a:endParaRPr lang="en-GB" dirty="0"/>
          </a:p>
          <a:p>
            <a:r>
              <a:rPr lang="en-GB" dirty="0" smtClean="0"/>
              <a:t>Kelsi and Harriett take 720 leaflets each.</a:t>
            </a:r>
          </a:p>
          <a:p>
            <a:endParaRPr lang="en-GB" dirty="0"/>
          </a:p>
          <a:p>
            <a:r>
              <a:rPr lang="en-GB" dirty="0" smtClean="0"/>
              <a:t>Rosie and Mollie share the rest of the leaflets equally.</a:t>
            </a:r>
          </a:p>
          <a:p>
            <a:endParaRPr lang="en-GB" dirty="0"/>
          </a:p>
          <a:p>
            <a:r>
              <a:rPr lang="en-GB" dirty="0" smtClean="0"/>
              <a:t>How many leaflets does Rosie 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974690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720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 2</a:t>
            </a:r>
          </a:p>
          <a:p>
            <a:r>
              <a:rPr lang="en-GB" sz="2800" dirty="0" smtClean="0"/>
              <a:t>1440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45358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2960 -</a:t>
            </a:r>
          </a:p>
          <a:p>
            <a:r>
              <a:rPr lang="en-GB" sz="2800" u="sng" dirty="0" smtClean="0"/>
              <a:t>1440</a:t>
            </a:r>
          </a:p>
          <a:p>
            <a:r>
              <a:rPr lang="en-GB" sz="2800" dirty="0" smtClean="0"/>
              <a:t>1520</a:t>
            </a:r>
            <a:endParaRPr lang="en-GB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464908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5312508" y="3029329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663119" y="3078367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1520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104319" y="3082761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947508" y="250171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760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350739" y="5915482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760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animBg="1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In each box, circle the number that is</a:t>
            </a:r>
            <a:r>
              <a:rPr lang="en-GB" b="1" dirty="0" smtClean="0"/>
              <a:t> greater</a:t>
            </a:r>
            <a:r>
              <a:rPr lang="en-GB" dirty="0" smtClean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11603" y="943706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811603" y="2367261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811603" y="3743955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811603" y="5120650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05848" y="1155214"/>
            <a:ext cx="104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½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405847" y="2548951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1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8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2405846" y="3790816"/>
            <a:ext cx="1526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73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100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539011" y="5260804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1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5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550023" y="1155886"/>
            <a:ext cx="12236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1.06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550023" y="2588757"/>
            <a:ext cx="12236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1.12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5624003" y="3937365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1.8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624003" y="5260804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1.3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68438" y="1271771"/>
            <a:ext cx="1105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=1.5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2409494" y="1113678"/>
            <a:ext cx="933185" cy="85549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3380148" y="2655838"/>
            <a:ext cx="1582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=1.125</a:t>
            </a:r>
            <a:endParaRPr lang="en-GB" sz="2800" dirty="0"/>
          </a:p>
        </p:txBody>
      </p:sp>
      <p:sp>
        <p:nvSpPr>
          <p:cNvPr id="22" name="Oval 21"/>
          <p:cNvSpPr/>
          <p:nvPr/>
        </p:nvSpPr>
        <p:spPr>
          <a:xfrm>
            <a:off x="2483353" y="2475738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3647480" y="3941600"/>
            <a:ext cx="1232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=1.73</a:t>
            </a:r>
            <a:endParaRPr lang="en-GB" sz="2800" dirty="0"/>
          </a:p>
        </p:txBody>
      </p:sp>
      <p:sp>
        <p:nvSpPr>
          <p:cNvPr id="29" name="Oval 28"/>
          <p:cNvSpPr/>
          <p:nvPr/>
        </p:nvSpPr>
        <p:spPr>
          <a:xfrm>
            <a:off x="5606201" y="3837249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514314" y="5337748"/>
            <a:ext cx="1232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=1.2</a:t>
            </a:r>
            <a:endParaRPr lang="en-GB" sz="2800" dirty="0"/>
          </a:p>
        </p:txBody>
      </p:sp>
      <p:sp>
        <p:nvSpPr>
          <p:cNvPr id="31" name="Oval 30"/>
          <p:cNvSpPr/>
          <p:nvPr/>
        </p:nvSpPr>
        <p:spPr>
          <a:xfrm>
            <a:off x="5655508" y="5135936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7" grpId="0"/>
      <p:bldP spid="22" grpId="0" animBg="1"/>
      <p:bldP spid="23" grpId="0"/>
      <p:bldP spid="29" grpId="0" animBg="1"/>
      <p:bldP spid="30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 A </a:t>
            </a:r>
            <a:r>
              <a:rPr lang="en-GB" b="1" dirty="0" smtClean="0"/>
              <a:t>square</a:t>
            </a:r>
            <a:r>
              <a:rPr lang="en-GB" dirty="0" smtClean="0"/>
              <a:t> number and a </a:t>
            </a:r>
            <a:r>
              <a:rPr lang="en-GB" b="1" dirty="0" smtClean="0"/>
              <a:t>prime</a:t>
            </a:r>
            <a:r>
              <a:rPr lang="en-GB" dirty="0" smtClean="0"/>
              <a:t> number have a total of 22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dirty="0" smtClean="0"/>
              <a:t>What are the two numbers?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427462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613212" y="1910756"/>
            <a:ext cx="541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4750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95858" y="1910755"/>
            <a:ext cx="125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= 38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658837" y="2959173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square number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7496" y="2959173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prime number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7462" y="3888712"/>
            <a:ext cx="5857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Square: 1, 4, 9, 16, 25</a:t>
            </a:r>
          </a:p>
          <a:p>
            <a:endParaRPr lang="en-GB" sz="2800" dirty="0"/>
          </a:p>
          <a:p>
            <a:r>
              <a:rPr lang="en-GB" sz="2800" dirty="0" smtClean="0"/>
              <a:t>Prime: 2, 3, 5, 7, 11, 13, 17, 19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60290" y="1910755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25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27696" y="1941532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Max thinks of a </a:t>
            </a:r>
            <a:r>
              <a:rPr lang="en-GB" b="1" dirty="0" smtClean="0"/>
              <a:t>whole</a:t>
            </a:r>
            <a:r>
              <a:rPr lang="en-GB" dirty="0" smtClean="0"/>
              <a:t> number.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He multiplies it by 7</a:t>
            </a:r>
          </a:p>
          <a:p>
            <a:endParaRPr lang="en-GB" dirty="0"/>
          </a:p>
          <a:p>
            <a:r>
              <a:rPr lang="en-GB" dirty="0" smtClean="0"/>
              <a:t>He rounds his answer to the nearest 10</a:t>
            </a:r>
          </a:p>
          <a:p>
            <a:endParaRPr lang="en-GB" dirty="0"/>
          </a:p>
          <a:p>
            <a:r>
              <a:rPr lang="en-GB" dirty="0" smtClean="0"/>
              <a:t>The result is 90</a:t>
            </a:r>
          </a:p>
          <a:p>
            <a:endParaRPr lang="en-GB" dirty="0"/>
          </a:p>
          <a:p>
            <a:r>
              <a:rPr lang="en-GB" dirty="0" smtClean="0"/>
              <a:t>Write </a:t>
            </a:r>
            <a:r>
              <a:rPr lang="en-GB" b="1" dirty="0" smtClean="0"/>
              <a:t>all</a:t>
            </a:r>
            <a:r>
              <a:rPr lang="en-GB" dirty="0" smtClean="0"/>
              <a:t> the numbers that Max could have started with.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4296792" y="4528220"/>
            <a:ext cx="653636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631911" y="460663"/>
            <a:ext cx="52109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 x 12 = 84 = 80 to nearest 10</a:t>
            </a:r>
          </a:p>
          <a:p>
            <a:r>
              <a:rPr lang="en-GB" sz="2800" dirty="0" smtClean="0"/>
              <a:t>7 x 13 = 91 </a:t>
            </a:r>
            <a:r>
              <a:rPr lang="en-GB" sz="2800" dirty="0"/>
              <a:t>= </a:t>
            </a:r>
            <a:r>
              <a:rPr lang="en-GB" sz="2800" dirty="0" smtClean="0"/>
              <a:t>90 </a:t>
            </a:r>
            <a:r>
              <a:rPr lang="en-GB" sz="2800" dirty="0"/>
              <a:t>to nearest </a:t>
            </a:r>
            <a:r>
              <a:rPr lang="en-GB" sz="2800" dirty="0" smtClean="0"/>
              <a:t>10</a:t>
            </a:r>
          </a:p>
          <a:p>
            <a:r>
              <a:rPr lang="en-GB" sz="2800" dirty="0" smtClean="0"/>
              <a:t>7 x 14 = 98=  100 </a:t>
            </a:r>
            <a:r>
              <a:rPr lang="en-GB" sz="2800" dirty="0"/>
              <a:t>to nearest </a:t>
            </a:r>
            <a:r>
              <a:rPr lang="en-GB" sz="2800" dirty="0" smtClean="0"/>
              <a:t>10</a:t>
            </a:r>
          </a:p>
          <a:p>
            <a:r>
              <a:rPr lang="en-GB" sz="2800" dirty="0" smtClean="0"/>
              <a:t>7 </a:t>
            </a:r>
            <a:r>
              <a:rPr lang="en-GB" sz="2800" dirty="0"/>
              <a:t>x </a:t>
            </a:r>
            <a:r>
              <a:rPr lang="en-GB" sz="2800" dirty="0" smtClean="0"/>
              <a:t>15 </a:t>
            </a:r>
            <a:r>
              <a:rPr lang="en-GB" sz="2800" dirty="0"/>
              <a:t>= </a:t>
            </a:r>
            <a:r>
              <a:rPr lang="en-GB" sz="2800" dirty="0" smtClean="0"/>
              <a:t>105= 110 </a:t>
            </a:r>
            <a:r>
              <a:rPr lang="en-GB" sz="2800" dirty="0"/>
              <a:t>to nearest 10</a:t>
            </a:r>
          </a:p>
          <a:p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22242" y="4723810"/>
            <a:ext cx="2009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15524" y="382348"/>
            <a:ext cx="94103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65825" y="479094"/>
            <a:ext cx="7652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A square tile measures 20cm by 20cm.</a:t>
            </a:r>
          </a:p>
          <a:p>
            <a:pPr marL="342900" indent="-342900">
              <a:buAutoNum type="arabicPeriod" startAt="20"/>
            </a:pPr>
            <a:endParaRPr lang="en-GB" dirty="0"/>
          </a:p>
          <a:p>
            <a:r>
              <a:rPr lang="en-GB" dirty="0" smtClean="0"/>
              <a:t>A rectangular tile is 5cm </a:t>
            </a:r>
            <a:r>
              <a:rPr lang="en-GB" b="1" dirty="0" smtClean="0"/>
              <a:t>longer</a:t>
            </a:r>
            <a:r>
              <a:rPr lang="en-GB" dirty="0" smtClean="0"/>
              <a:t> and 3cm </a:t>
            </a:r>
            <a:r>
              <a:rPr lang="en-GB" b="1" dirty="0" smtClean="0"/>
              <a:t>narrower</a:t>
            </a:r>
            <a:r>
              <a:rPr lang="en-GB" dirty="0" smtClean="0"/>
              <a:t> than the square tile.</a:t>
            </a:r>
          </a:p>
          <a:p>
            <a:endParaRPr lang="en-GB" dirty="0"/>
          </a:p>
          <a:p>
            <a:r>
              <a:rPr lang="en-GB" dirty="0" smtClean="0"/>
              <a:t>What is the </a:t>
            </a:r>
            <a:r>
              <a:rPr lang="en-GB" b="1" dirty="0" smtClean="0"/>
              <a:t>difference</a:t>
            </a:r>
            <a:r>
              <a:rPr lang="en-GB" dirty="0" smtClean="0"/>
              <a:t> </a:t>
            </a:r>
            <a:r>
              <a:rPr lang="en-GB" b="1" dirty="0" smtClean="0"/>
              <a:t>in area </a:t>
            </a:r>
            <a:r>
              <a:rPr lang="en-GB" dirty="0" smtClean="0"/>
              <a:t>between the two tiles?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37467" y="1338449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20cm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9756559" y="701048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20cm</a:t>
            </a:r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9037467" y="464006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58831" y="491259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914399" y="2391507"/>
            <a:ext cx="66721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Area of square tile = 20 x 20 = 400 cm</a:t>
            </a:r>
            <a:r>
              <a:rPr lang="en-GB" sz="2800" baseline="30000" dirty="0" smtClean="0"/>
              <a:t>2</a:t>
            </a:r>
          </a:p>
          <a:p>
            <a:r>
              <a:rPr lang="en-GB" sz="2800" dirty="0" smtClean="0"/>
              <a:t>Area of rectangle = 25 x 17</a:t>
            </a:r>
          </a:p>
          <a:p>
            <a:endParaRPr lang="en-GB" sz="2800" dirty="0"/>
          </a:p>
          <a:p>
            <a:r>
              <a:rPr lang="en-GB" sz="2800" dirty="0" smtClean="0"/>
              <a:t>  25 x</a:t>
            </a:r>
          </a:p>
          <a:p>
            <a:r>
              <a:rPr lang="en-GB" sz="2800" u="sng" dirty="0" smtClean="0"/>
              <a:t>  17</a:t>
            </a:r>
          </a:p>
          <a:p>
            <a:r>
              <a:rPr lang="en-GB" sz="2800" dirty="0" smtClean="0"/>
              <a:t>175</a:t>
            </a:r>
          </a:p>
          <a:p>
            <a:r>
              <a:rPr lang="en-GB" sz="2800" u="sng" dirty="0" smtClean="0"/>
              <a:t>250</a:t>
            </a:r>
          </a:p>
          <a:p>
            <a:r>
              <a:rPr lang="en-GB" sz="2800" dirty="0" smtClean="0"/>
              <a:t>425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26971" y="4220308"/>
            <a:ext cx="3798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Difference = 425 – 400</a:t>
            </a:r>
          </a:p>
          <a:p>
            <a:r>
              <a:rPr lang="en-GB" sz="2800" dirty="0" smtClean="0"/>
              <a:t>                 = 25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481350" y="4835653"/>
            <a:ext cx="953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The numbers in this sequence increase by the same amount each time.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58282" y="1216241"/>
            <a:ext cx="636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missing numbers.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 flipV="1">
            <a:off x="1463335" y="1942444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 flipV="1">
            <a:off x="6826934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flipV="1">
            <a:off x="5489359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flipV="1">
            <a:off x="4128856" y="1942441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flipV="1">
            <a:off x="2808674" y="1942440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89032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/>
              <a:t>1</a:t>
            </a:r>
            <a:r>
              <a:rPr lang="en-GB" sz="3600" dirty="0"/>
              <a:t> </a:t>
            </a:r>
            <a:r>
              <a:rPr lang="en-GB" sz="3600" baseline="30000" dirty="0" smtClean="0"/>
              <a:t>5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6</a:t>
            </a:r>
            <a:endParaRPr lang="en-GB" sz="36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5313098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2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2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3</a:t>
            </a:r>
            <a:endParaRPr lang="en-GB" sz="3600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48864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endParaRPr lang="en-GB" sz="3600" baseline="-25000" dirty="0"/>
          </a:p>
        </p:txBody>
      </p:sp>
      <p:sp>
        <p:nvSpPr>
          <p:cNvPr id="19" name="Curved Up Arrow 18"/>
          <p:cNvSpPr/>
          <p:nvPr/>
        </p:nvSpPr>
        <p:spPr>
          <a:xfrm>
            <a:off x="3214646" y="3072231"/>
            <a:ext cx="1548771" cy="2408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1178" y="3325777"/>
            <a:ext cx="127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5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larger</a:t>
            </a:r>
            <a:endParaRPr lang="en-GB" dirty="0"/>
          </a:p>
        </p:txBody>
      </p:sp>
      <p:sp>
        <p:nvSpPr>
          <p:cNvPr id="21" name="Curved Up Arrow 20"/>
          <p:cNvSpPr/>
          <p:nvPr/>
        </p:nvSpPr>
        <p:spPr>
          <a:xfrm>
            <a:off x="4763417" y="3084886"/>
            <a:ext cx="1548771" cy="2408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7526" y="3313122"/>
            <a:ext cx="5984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5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larger?</a:t>
            </a:r>
          </a:p>
          <a:p>
            <a:r>
              <a:rPr lang="en-GB" dirty="0" smtClean="0"/>
              <a:t>1 </a:t>
            </a:r>
            <a:r>
              <a:rPr lang="en-GB" baseline="30000" dirty="0" smtClean="0"/>
              <a:t>5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+ </a:t>
            </a:r>
            <a:r>
              <a:rPr lang="en-GB" baseline="30000" dirty="0" smtClean="0"/>
              <a:t>5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= 1 </a:t>
            </a:r>
            <a:r>
              <a:rPr lang="en-GB" baseline="30000" dirty="0" smtClean="0"/>
              <a:t>10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= 2 </a:t>
            </a:r>
            <a:r>
              <a:rPr lang="en-GB" baseline="30000" dirty="0" smtClean="0"/>
              <a:t>4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607" y="4181562"/>
            <a:ext cx="393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smaller than 1 is 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endParaRPr lang="en-GB" sz="2800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1656780" y="2072026"/>
            <a:ext cx="150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6</a:t>
            </a:r>
            <a:endParaRPr lang="en-GB" sz="3600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5757168" y="4927367"/>
            <a:ext cx="49670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larger than 2 </a:t>
            </a:r>
            <a:r>
              <a:rPr lang="en-GB" sz="2800" baseline="30000" dirty="0" smtClean="0"/>
              <a:t>4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 </a:t>
            </a:r>
            <a:r>
              <a:rPr lang="en-GB" sz="2800" dirty="0" smtClean="0"/>
              <a:t> is 2 </a:t>
            </a:r>
            <a:r>
              <a:rPr lang="en-GB" sz="2800" baseline="30000" dirty="0" smtClean="0"/>
              <a:t>9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</a:p>
          <a:p>
            <a:r>
              <a:rPr lang="en-GB" sz="2800" baseline="-25000" dirty="0"/>
              <a:t> </a:t>
            </a:r>
            <a:r>
              <a:rPr lang="en-GB" sz="2800" baseline="-25000" dirty="0" smtClean="0"/>
              <a:t>                                                   </a:t>
            </a:r>
            <a:r>
              <a:rPr lang="en-GB" sz="2800" dirty="0" smtClean="0"/>
              <a:t>= 3 </a:t>
            </a:r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endParaRPr lang="en-GB" sz="2800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6705788" y="2059724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3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2</a:t>
            </a:r>
            <a:r>
              <a:rPr lang="en-GB" sz="3600" dirty="0" smtClean="0"/>
              <a:t> </a:t>
            </a:r>
            <a:endParaRPr lang="en-GB" sz="3600" baseline="-250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build="p"/>
      <p:bldP spid="23" grpId="0"/>
      <p:bldP spid="24" grpId="0"/>
      <p:bldP spid="25" grpId="0" build="p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In this diagram, the shaded rectangles are all of equal width (w).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13590" y="4590699"/>
            <a:ext cx="55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width (w) of one shaded rectangle.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630429" y="463475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547317" y="2994047"/>
            <a:ext cx="0" cy="1468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501883" y="1262901"/>
            <a:ext cx="11023" cy="17235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6652893" y="299662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09203" y="2982897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618519" y="1225118"/>
            <a:ext cx="38115" cy="32429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509204" y="1225118"/>
            <a:ext cx="6109315" cy="266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1509203" y="1238023"/>
            <a:ext cx="38114" cy="17311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47317" y="4468072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120261" y="2977739"/>
            <a:ext cx="3733" cy="14766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120289" y="299404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660011" y="2995212"/>
            <a:ext cx="958507" cy="1459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1540199" y="1264065"/>
            <a:ext cx="958507" cy="1705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1872830" y="1728276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6953256" y="3346707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2539997" y="2121969"/>
            <a:ext cx="5064322" cy="1336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120261" y="3817522"/>
            <a:ext cx="1508752" cy="211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9" idx="1"/>
            <a:endCxn id="29" idx="3"/>
          </p:cNvCxnSpPr>
          <p:nvPr/>
        </p:nvCxnSpPr>
        <p:spPr>
          <a:xfrm>
            <a:off x="6660011" y="3724778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4134526" y="2984001"/>
            <a:ext cx="965039" cy="1459131"/>
            <a:chOff x="4134526" y="2984001"/>
            <a:chExt cx="965039" cy="1459131"/>
          </a:xfrm>
        </p:grpSpPr>
        <p:sp>
          <p:nvSpPr>
            <p:cNvPr id="30" name="Rectangle 29"/>
            <p:cNvSpPr/>
            <p:nvPr/>
          </p:nvSpPr>
          <p:spPr>
            <a:xfrm>
              <a:off x="4134526" y="2984001"/>
              <a:ext cx="958507" cy="145913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67120" y="3356153"/>
              <a:ext cx="417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w</a:t>
              </a:r>
              <a:endParaRPr lang="en-GB" i="1" dirty="0"/>
            </a:p>
          </p:txBody>
        </p:sp>
        <p:cxnSp>
          <p:nvCxnSpPr>
            <p:cNvPr id="47" name="Straight Arrow Connector 46"/>
            <p:cNvCxnSpPr>
              <a:stCxn id="30" idx="1"/>
            </p:cNvCxnSpPr>
            <p:nvPr/>
          </p:nvCxnSpPr>
          <p:spPr>
            <a:xfrm flipV="1">
              <a:off x="4134526" y="3699285"/>
              <a:ext cx="965039" cy="142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>
            <a:stCxn id="31" idx="1"/>
            <a:endCxn id="31" idx="3"/>
          </p:cNvCxnSpPr>
          <p:nvPr/>
        </p:nvCxnSpPr>
        <p:spPr>
          <a:xfrm>
            <a:off x="1540199" y="2116617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467120" y="1755355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29 cm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5556039" y="3403206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 cm</a:t>
            </a:r>
            <a:endParaRPr lang="en-GB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47316" y="3424696"/>
            <a:ext cx="2566316" cy="416551"/>
            <a:chOff x="1547316" y="3424696"/>
            <a:chExt cx="2566316" cy="416551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1547316" y="3817522"/>
              <a:ext cx="2566316" cy="2372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366576" y="3424696"/>
              <a:ext cx="1038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14 cm</a:t>
              </a:r>
              <a:endParaRPr lang="en-GB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179358" y="1145512"/>
            <a:ext cx="3758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    29 = 14 + 7 + w</a:t>
            </a:r>
          </a:p>
          <a:p>
            <a:r>
              <a:rPr lang="en-GB" sz="2400" dirty="0" smtClean="0"/>
              <a:t>      29 = 21 + w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8  = w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668507" y="4775365"/>
            <a:ext cx="464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3723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4.81481E-6 L -0.21237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13229 0.003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3.7037E-7 L 0.08164 0.05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Here is a pattern of number pairs.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Complete the rule for the number pattern.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937587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592471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219416" y="4580878"/>
            <a:ext cx="337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/>
              <a:t>b</a:t>
            </a:r>
            <a:r>
              <a:rPr lang="en-GB" sz="2400" dirty="0" smtClean="0"/>
              <a:t> =                   x  </a:t>
            </a:r>
            <a:r>
              <a:rPr lang="en-GB" sz="2400" i="1" dirty="0" smtClean="0"/>
              <a:t>a</a:t>
            </a:r>
            <a:r>
              <a:rPr lang="en-GB" sz="2400" dirty="0" smtClean="0"/>
              <a:t>  + 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343334" y="4550100"/>
            <a:ext cx="10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984145" y="4550100"/>
            <a:ext cx="10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658252" y="1708220"/>
            <a:ext cx="3852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numbers increase by</a:t>
            </a:r>
          </a:p>
          <a:p>
            <a:r>
              <a:rPr lang="en-GB" sz="2400" dirty="0" smtClean="0"/>
              <a:t>4 each time</a:t>
            </a:r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334" y="1210420"/>
            <a:ext cx="2320619" cy="231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24.  Cube A and cuboid B have the same volume.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missing length on cuboid B.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0004673" y="4652506"/>
            <a:ext cx="182926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321553" y="727969"/>
            <a:ext cx="181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Not to scale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1899821" y="2077375"/>
            <a:ext cx="949911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910832" y="2503503"/>
            <a:ext cx="2191304" cy="4882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arallelogram 7"/>
          <p:cNvSpPr/>
          <p:nvPr/>
        </p:nvSpPr>
        <p:spPr>
          <a:xfrm rot="5400000" flipV="1">
            <a:off x="2396971" y="2104010"/>
            <a:ext cx="1340529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arallelogram 13"/>
          <p:cNvSpPr/>
          <p:nvPr/>
        </p:nvSpPr>
        <p:spPr>
          <a:xfrm flipH="1" flipV="1">
            <a:off x="1899820" y="1642369"/>
            <a:ext cx="1384917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arallelogram 10"/>
          <p:cNvSpPr/>
          <p:nvPr/>
        </p:nvSpPr>
        <p:spPr>
          <a:xfrm rot="5400000" flipV="1">
            <a:off x="6853560" y="2308195"/>
            <a:ext cx="932156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arallelogram 11"/>
          <p:cNvSpPr/>
          <p:nvPr/>
        </p:nvSpPr>
        <p:spPr>
          <a:xfrm flipH="1" flipV="1">
            <a:off x="4910831" y="2059619"/>
            <a:ext cx="2626308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841507" y="2535429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219419" y="2341031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24109" y="3082316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 cm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163627" y="2558533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? 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429959" y="1983089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 cm</a:t>
            </a:r>
            <a:endParaRPr lang="en-GB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10831" y="3266982"/>
            <a:ext cx="219130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75970" y="3290941"/>
            <a:ext cx="852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 cm</a:t>
            </a:r>
            <a:endParaRPr lang="en-GB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899820" y="3151573"/>
            <a:ext cx="949912" cy="14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829453" y="2016570"/>
            <a:ext cx="435005" cy="4318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92463" y="2515641"/>
            <a:ext cx="5919" cy="4761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2611" y="4208015"/>
            <a:ext cx="351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Volume of A = 8 x 8 x 8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    = 512</a:t>
            </a:r>
            <a:endParaRPr lang="en-GB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5046955" y="4216529"/>
            <a:ext cx="351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Volume of B = 16 x 8 x ?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    =  128 x ?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958789" y="5355701"/>
            <a:ext cx="3781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So,  512 = 128 x ?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?   = 4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264458" y="5359438"/>
            <a:ext cx="3909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8</a:t>
            </a:r>
            <a:r>
              <a:rPr lang="en-GB" sz="2400" dirty="0" smtClean="0"/>
              <a:t> x 8 x 8 = 8 x 16 x ?</a:t>
            </a:r>
            <a:endParaRPr lang="en-GB" sz="2400" dirty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5319327" y="5417156"/>
            <a:ext cx="233454" cy="346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6805416" y="5435807"/>
            <a:ext cx="233454" cy="346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102099" y="5785141"/>
            <a:ext cx="287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64 = 16 x ?</a:t>
            </a:r>
          </a:p>
          <a:p>
            <a:r>
              <a:rPr lang="en-GB" sz="2400" dirty="0" smtClean="0"/>
              <a:t>4   = ?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011823" y="5417156"/>
            <a:ext cx="697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smtClean="0"/>
              <a:t>OR</a:t>
            </a:r>
            <a:endParaRPr lang="en-GB" sz="2800"/>
          </a:p>
        </p:txBody>
      </p:sp>
      <p:sp>
        <p:nvSpPr>
          <p:cNvPr id="27" name="TextBox 26"/>
          <p:cNvSpPr txBox="1"/>
          <p:nvPr/>
        </p:nvSpPr>
        <p:spPr>
          <a:xfrm>
            <a:off x="10614940" y="4830341"/>
            <a:ext cx="594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6417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5" grpId="0" build="p"/>
      <p:bldP spid="22" grpId="0" build="p"/>
      <p:bldP spid="26" grpId="0"/>
      <p:bldP spid="32" grpId="0" build="p"/>
      <p:bldP spid="33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10127</TotalTime>
  <Words>1217</Words>
  <Application>Microsoft Office PowerPoint</Application>
  <PresentationFormat>Widescreen</PresentationFormat>
  <Paragraphs>339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Office Theme</vt:lpstr>
      <vt:lpstr>KS2 Paper 3B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93</cp:revision>
  <dcterms:created xsi:type="dcterms:W3CDTF">2016-06-25T18:12:41Z</dcterms:created>
  <dcterms:modified xsi:type="dcterms:W3CDTF">2018-04-06T14:42:01Z</dcterms:modified>
</cp:coreProperties>
</file>