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31" autoAdjust="0"/>
    <p:restoredTop sz="94660"/>
  </p:normalViewPr>
  <p:slideViewPr>
    <p:cSldViewPr snapToGrid="0">
      <p:cViewPr varScale="1">
        <p:scale>
          <a:sx n="54" d="100"/>
          <a:sy n="54" d="100"/>
        </p:scale>
        <p:origin x="90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Paper 2C</a:t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</a:t>
            </a:r>
            <a:r>
              <a:rPr lang="en-GB" b="1" dirty="0" smtClean="0"/>
              <a:t>don’t</a:t>
            </a:r>
            <a:r>
              <a:rPr lang="en-GB" dirty="0" smtClean="0"/>
              <a:t>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074198" y="4829452"/>
            <a:ext cx="118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65 + 15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273988" y="4651899"/>
            <a:ext cx="109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80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62975" y="6161103"/>
            <a:ext cx="167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75 - 30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80520" y="5995820"/>
            <a:ext cx="56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45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550" y="890872"/>
            <a:ext cx="3895432" cy="309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 times </a:t>
            </a:r>
            <a:r>
              <a:rPr lang="en-GB" dirty="0" smtClean="0"/>
              <a:t>smaller than four hundred and eight.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40.8     4,080    40,800     4.08     408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639192" y="1065321"/>
            <a:ext cx="1589103" cy="138491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330431" y="479394"/>
            <a:ext cx="107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408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dirty="0" smtClean="0"/>
              <a:t> 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371007"/>
              </p:ext>
            </p:extLst>
          </p:nvPr>
        </p:nvGraphicFramePr>
        <p:xfrm>
          <a:off x="4574195" y="1707592"/>
          <a:ext cx="2824131" cy="2802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9081"/>
                <a:gridCol w="1024254"/>
                <a:gridCol w="1050796"/>
              </a:tblGrid>
              <a:tr h="9415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x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 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5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20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30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9302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36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54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299969" y="1750439"/>
            <a:ext cx="994298" cy="866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4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68515" y="1707592"/>
            <a:ext cx="1029811" cy="9097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4195" y="3596934"/>
            <a:ext cx="725774" cy="9127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lengths of three rivers.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627833" y="4160018"/>
            <a:ext cx="1537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216 x</a:t>
            </a:r>
          </a:p>
          <a:p>
            <a:r>
              <a:rPr lang="en-GB" sz="1600" u="sng" dirty="0" smtClean="0"/>
              <a:t>   </a:t>
            </a:r>
            <a:r>
              <a:rPr lang="en-GB" sz="2800" u="sng" dirty="0" smtClean="0"/>
              <a:t>  20</a:t>
            </a:r>
          </a:p>
          <a:p>
            <a:r>
              <a:rPr lang="en-GB" sz="2800" dirty="0" smtClean="0"/>
              <a:t>4320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659826" y="4221268"/>
            <a:ext cx="1085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Yes</a:t>
            </a:r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731" y="1035295"/>
            <a:ext cx="6284534" cy="19679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0067" y="3224669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Amy says the Amazon is more than twenty times longer than the Thames. Is she correct? You must show a calculation to explain your answer.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850562" y="2678469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1,061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62758" y="3224046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7,400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98675" y="3655882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19,659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02" y="1573040"/>
            <a:ext cx="3895369" cy="25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largest and decreasing.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25245" y="1421130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0.083           0.94           0.077         0.86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184118" y="2490122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0.86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225245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0.94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17967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0.083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938762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0.077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8 minutes =                       seconds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9 weeks 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300 years =                           centuries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200497" y="1668201"/>
            <a:ext cx="805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480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17108" y="281221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63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276542" y="400883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April, there were 695 toy </a:t>
            </a:r>
            <a:r>
              <a:rPr lang="en-GB" dirty="0"/>
              <a:t>soldiers </a:t>
            </a:r>
            <a:r>
              <a:rPr lang="en-GB" dirty="0" smtClean="0"/>
              <a:t>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April,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2,765 more toy </a:t>
            </a:r>
            <a:r>
              <a:rPr lang="en-GB" dirty="0"/>
              <a:t>soldiers </a:t>
            </a:r>
            <a:r>
              <a:rPr lang="en-GB" dirty="0" smtClean="0"/>
              <a:t>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1,921 toy </a:t>
            </a:r>
            <a:r>
              <a:rPr lang="en-GB" dirty="0"/>
              <a:t>soldiers </a:t>
            </a:r>
            <a:r>
              <a:rPr lang="en-GB" dirty="0" smtClean="0"/>
              <a:t>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</a:t>
            </a:r>
            <a:r>
              <a:rPr lang="en-GB" dirty="0"/>
              <a:t>soldiers </a:t>
            </a:r>
            <a:r>
              <a:rPr lang="en-GB" dirty="0" smtClean="0"/>
              <a:t>were left in the shop at the end of April?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524000" y="3568700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  695 +</a:t>
            </a:r>
          </a:p>
          <a:p>
            <a:r>
              <a:rPr lang="en-GB" sz="2800" u="sng" dirty="0" smtClean="0"/>
              <a:t>  2765</a:t>
            </a:r>
          </a:p>
          <a:p>
            <a:r>
              <a:rPr lang="en-GB" sz="2800" dirty="0" smtClean="0"/>
              <a:t>  3460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606800" y="3568699"/>
            <a:ext cx="208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 </a:t>
            </a:r>
            <a:r>
              <a:rPr lang="en-GB" sz="2800" dirty="0" smtClean="0"/>
              <a:t> 3460-</a:t>
            </a:r>
          </a:p>
          <a:p>
            <a:r>
              <a:rPr lang="en-GB" sz="2800" u="sng" dirty="0" smtClean="0"/>
              <a:t>  1921</a:t>
            </a:r>
          </a:p>
          <a:p>
            <a:r>
              <a:rPr lang="en-GB" sz="2800" dirty="0"/>
              <a:t> </a:t>
            </a:r>
            <a:r>
              <a:rPr lang="en-GB" sz="2800" dirty="0" smtClean="0"/>
              <a:t> 1539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767621" y="3379564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1,539</a:t>
            </a:r>
            <a:endParaRPr lang="en-GB" sz="2800" dirty="0"/>
          </a:p>
        </p:txBody>
      </p:sp>
      <p:pic>
        <p:nvPicPr>
          <p:cNvPr id="8" name="Picture 7" descr="Image result for toy soldier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30" y="1212438"/>
            <a:ext cx="1855587" cy="1302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</a:t>
            </a:r>
            <a:r>
              <a:rPr lang="en-GB" baseline="30000" dirty="0" smtClean="0"/>
              <a:t>2</a:t>
            </a:r>
            <a:r>
              <a:rPr lang="en-GB" dirty="0" smtClean="0"/>
              <a:t>/</a:t>
            </a:r>
            <a:r>
              <a:rPr lang="en-GB" baseline="-25000" dirty="0" smtClean="0"/>
              <a:t>3</a:t>
            </a:r>
            <a:r>
              <a:rPr lang="en-GB" dirty="0" smtClean="0"/>
              <a:t> shaded.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04459" y="105893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/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5961" y="3627240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endParaRPr lang="en-GB" sz="28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8115502" y="1021508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6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8</a:t>
            </a:r>
            <a:endParaRPr lang="en-GB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8048291" y="1627540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/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014" y="3047822"/>
            <a:ext cx="925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10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15</a:t>
            </a:r>
            <a:endParaRPr lang="en-GB" sz="28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8182711" y="2794941"/>
            <a:ext cx="87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6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9</a:t>
            </a:r>
            <a:endParaRPr lang="en-GB" sz="28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8145535" y="3700732"/>
            <a:ext cx="94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endParaRPr lang="en-GB" sz="2800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8815614" y="3669954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386040" y="3588003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90" y="1089644"/>
            <a:ext cx="1754813" cy="9101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816" y="1041188"/>
            <a:ext cx="2621475" cy="1211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478" y="3091483"/>
            <a:ext cx="1754813" cy="9101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991" y="2878323"/>
            <a:ext cx="1754813" cy="149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173,989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638800" y="1318404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173,990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638799" y="2502249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174,000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638798" y="3611226"/>
            <a:ext cx="2309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174,000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lamb joint.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25 minutes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25 minutes for each 500g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minutes will it take to cook a 5kg lamb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lamb that takes 125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7452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1" y="3002594"/>
            <a:ext cx="254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 Kg = 10 x 500g</a:t>
            </a:r>
          </a:p>
          <a:p>
            <a:r>
              <a:rPr lang="en-GB" sz="2400" dirty="0" smtClean="0"/>
              <a:t>10 x 25 = 250</a:t>
            </a:r>
          </a:p>
          <a:p>
            <a:r>
              <a:rPr lang="en-GB" sz="2400" dirty="0" smtClean="0"/>
              <a:t>250 + 25 = 275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501" y="5155097"/>
            <a:ext cx="254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125 – 25  = 100</a:t>
            </a:r>
          </a:p>
          <a:p>
            <a:r>
              <a:rPr lang="en-GB" sz="2400" dirty="0" smtClean="0"/>
              <a:t>100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25   = 4</a:t>
            </a:r>
          </a:p>
          <a:p>
            <a:r>
              <a:rPr lang="en-GB" sz="2400" dirty="0" smtClean="0"/>
              <a:t>4 x 500g = 2kg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136941" y="2740984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275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556132" y="4741200"/>
            <a:ext cx="83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obeys the rule: faces + vertices </a:t>
            </a:r>
            <a:r>
              <a:rPr lang="en-GB" dirty="0" smtClean="0"/>
              <a:t>- </a:t>
            </a:r>
            <a:r>
              <a:rPr lang="en-GB" dirty="0" smtClean="0"/>
              <a:t>2 = edges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104411" y="1520738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0" y="758553"/>
            <a:ext cx="376575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Faces     Vertices Edges</a:t>
            </a:r>
          </a:p>
          <a:p>
            <a:endParaRPr lang="en-GB" sz="2400" dirty="0"/>
          </a:p>
          <a:p>
            <a:r>
              <a:rPr lang="en-GB" sz="2400" dirty="0" smtClean="0"/>
              <a:t>   6             8		12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   5             5		8</a:t>
            </a:r>
          </a:p>
          <a:p>
            <a:endParaRPr lang="en-GB" sz="2400" dirty="0"/>
          </a:p>
          <a:p>
            <a:endParaRPr lang="en-GB" sz="1200" dirty="0" smtClean="0"/>
          </a:p>
          <a:p>
            <a:endParaRPr lang="en-GB" sz="2400" dirty="0"/>
          </a:p>
          <a:p>
            <a:r>
              <a:rPr lang="en-GB" sz="2400" dirty="0" smtClean="0"/>
              <a:t>   5             6		9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 </a:t>
            </a:r>
            <a:r>
              <a:rPr lang="en-GB" sz="2400" dirty="0" smtClean="0"/>
              <a:t>  4             4		6</a:t>
            </a:r>
            <a:endParaRPr lang="en-GB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7104411" y="2832855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7131406" y="4173237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7147283" y="5604021"/>
            <a:ext cx="557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ym typeface="Wingdings" panose="05000000000000000000" pitchFamily="2" charset="2"/>
              </a:rPr>
              <a:t>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build="p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Thomas and Max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25 stickers </a:t>
            </a:r>
          </a:p>
          <a:p>
            <a:pPr algn="ctr"/>
            <a:r>
              <a:rPr lang="en-GB" b="1" dirty="0" smtClean="0"/>
              <a:t>£23.91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25 stickers </a:t>
            </a:r>
          </a:p>
          <a:p>
            <a:pPr algn="ctr"/>
            <a:r>
              <a:rPr lang="en-GB" b="1" dirty="0" smtClean="0"/>
              <a:t>99p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Thomas buys a pack of 25 stickers for £23.91</a:t>
            </a:r>
          </a:p>
          <a:p>
            <a:endParaRPr lang="en-GB" dirty="0"/>
          </a:p>
          <a:p>
            <a:r>
              <a:rPr lang="en-GB" dirty="0" smtClean="0"/>
              <a:t>Max buys 25 single stickers for 99p each.</a:t>
            </a:r>
          </a:p>
          <a:p>
            <a:endParaRPr lang="en-GB" dirty="0"/>
          </a:p>
          <a:p>
            <a:r>
              <a:rPr lang="en-GB" dirty="0" smtClean="0"/>
              <a:t>How much more does Max pay than Thomas?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816100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25 x  99p =</a:t>
            </a:r>
          </a:p>
          <a:p>
            <a:r>
              <a:rPr lang="en-GB" sz="2400" dirty="0" smtClean="0"/>
              <a:t>£25 – 25p =</a:t>
            </a:r>
          </a:p>
          <a:p>
            <a:r>
              <a:rPr lang="en-GB" sz="2400" dirty="0" smtClean="0"/>
              <a:t>£24.75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15466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£24.75 – </a:t>
            </a:r>
          </a:p>
          <a:p>
            <a:r>
              <a:rPr lang="en-GB" sz="2400" dirty="0" smtClean="0"/>
              <a:t>£</a:t>
            </a:r>
            <a:r>
              <a:rPr lang="en-GB" sz="2400" u="sng" dirty="0" smtClean="0"/>
              <a:t>23.91</a:t>
            </a:r>
          </a:p>
          <a:p>
            <a:r>
              <a:rPr lang="en-GB" sz="2400" dirty="0" smtClean="0"/>
              <a:t>£  0.84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835964" y="4182272"/>
            <a:ext cx="121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0.84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Lola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5 seeds Lola planted, only 3 seeds grew.</a:t>
            </a:r>
          </a:p>
          <a:p>
            <a:endParaRPr lang="en-GB" dirty="0"/>
          </a:p>
          <a:p>
            <a:r>
              <a:rPr lang="en-GB" dirty="0" smtClean="0"/>
              <a:t>Altogether, 21 seeds grew.</a:t>
            </a:r>
          </a:p>
          <a:p>
            <a:endParaRPr lang="en-GB" dirty="0"/>
          </a:p>
          <a:p>
            <a:r>
              <a:rPr lang="en-GB" dirty="0" smtClean="0"/>
              <a:t>How many seeds did Lola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739900" y="2971800"/>
            <a:ext cx="290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21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3 = 7</a:t>
            </a:r>
          </a:p>
          <a:p>
            <a:r>
              <a:rPr lang="en-GB" sz="2800" dirty="0" smtClean="0"/>
              <a:t>7 x 5   = 35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093200" y="4182272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82571" y="3213717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MCMXC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108199" y="3835400"/>
            <a:ext cx="38220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M = 1000</a:t>
            </a:r>
          </a:p>
          <a:p>
            <a:r>
              <a:rPr lang="en-GB" sz="2800" dirty="0" smtClean="0"/>
              <a:t>C = 100</a:t>
            </a:r>
          </a:p>
          <a:p>
            <a:r>
              <a:rPr lang="en-GB" sz="2800" dirty="0" smtClean="0"/>
              <a:t>X  = 10</a:t>
            </a:r>
          </a:p>
          <a:p>
            <a:r>
              <a:rPr lang="en-GB" sz="2800" dirty="0" smtClean="0"/>
              <a:t>So MCM = 1000 + 900</a:t>
            </a:r>
          </a:p>
          <a:p>
            <a:r>
              <a:rPr lang="en-GB" sz="2800" dirty="0" smtClean="0"/>
              <a:t>XC = 10 before 100 =</a:t>
            </a:r>
          </a:p>
          <a:p>
            <a:r>
              <a:rPr lang="en-GB" sz="2800" dirty="0" smtClean="0"/>
              <a:t> 90 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953500" y="4182272"/>
            <a:ext cx="127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1990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144" y="1163221"/>
            <a:ext cx="3105047" cy="179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Kelsi completes </a:t>
            </a:r>
            <a:r>
              <a:rPr lang="en-GB" b="1" dirty="0" smtClean="0"/>
              <a:t>one-and-a-half somersaults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742" y="5992426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Kelsi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266593" y="5719892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332996" y="1229481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79" y="1229480"/>
            <a:ext cx="845210" cy="554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9604">
            <a:off x="4381344" y="5034292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4280631" y="2201695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828800" y="1967308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52359" y="1782642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86179">
            <a:off x="4381344" y="3165505"/>
            <a:ext cx="845210" cy="5543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7666">
            <a:off x="4499345" y="3993946"/>
            <a:ext cx="845210" cy="5543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01904" y="1119818"/>
            <a:ext cx="3750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360 is one complete turn</a:t>
            </a:r>
          </a:p>
          <a:p>
            <a:r>
              <a:rPr lang="en-GB" sz="2400" dirty="0" smtClean="0"/>
              <a:t>180 is half a turn</a:t>
            </a:r>
          </a:p>
          <a:p>
            <a:r>
              <a:rPr lang="en-GB" sz="2400" dirty="0" smtClean="0"/>
              <a:t>540 is 1</a:t>
            </a:r>
            <a:r>
              <a:rPr lang="en-GB" sz="2400" baseline="30000" dirty="0" smtClean="0"/>
              <a:t>1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turns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572595" y="583853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540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(4,4)     (4,-1)      (-3,-4)      (-3,4)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0"/>
          </p:cNvCxnSpPr>
          <p:nvPr/>
        </p:nvCxnSpPr>
        <p:spPr>
          <a:xfrm>
            <a:off x="10869515" y="1205432"/>
            <a:ext cx="2095" cy="2152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0807372" y="1126767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809466" y="3357979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586799" y="4670889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 flipH="1">
            <a:off x="7579527" y="1126767"/>
            <a:ext cx="152401" cy="15733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>
            <a:endCxn id="16" idx="6"/>
          </p:cNvCxnSpPr>
          <p:nvPr/>
        </p:nvCxnSpPr>
        <p:spPr>
          <a:xfrm flipH="1">
            <a:off x="7711086" y="3410135"/>
            <a:ext cx="3158430" cy="13129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22815" y="1168525"/>
            <a:ext cx="43884" cy="35023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8" idx="2"/>
          </p:cNvCxnSpPr>
          <p:nvPr/>
        </p:nvCxnSpPr>
        <p:spPr>
          <a:xfrm flipV="1">
            <a:off x="7731928" y="1205432"/>
            <a:ext cx="310651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50%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percentage.</a:t>
            </a:r>
          </a:p>
          <a:p>
            <a:endParaRPr lang="en-GB" dirty="0"/>
          </a:p>
          <a:p>
            <a:r>
              <a:rPr lang="en-GB" dirty="0" smtClean="0"/>
              <a:t>An ostrich sleeps for </a:t>
            </a:r>
            <a:r>
              <a:rPr lang="en-GB" b="1" dirty="0" smtClean="0"/>
              <a:t>6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965142" y="2776645"/>
            <a:ext cx="54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%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1211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6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24</a:t>
            </a:r>
            <a:endParaRPr lang="en-GB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3506680" y="4114800"/>
            <a:ext cx="104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4</a:t>
            </a:r>
            <a:endParaRPr lang="en-GB" sz="28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552150" y="4114800"/>
            <a:ext cx="1259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=25%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246915" y="2672420"/>
            <a:ext cx="1259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25</a:t>
            </a:r>
            <a:endParaRPr lang="en-GB" sz="2800" dirty="0"/>
          </a:p>
        </p:txBody>
      </p:sp>
      <p:pic>
        <p:nvPicPr>
          <p:cNvPr id="11" name="Picture 10" descr="Image result for ostrich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17" y="2062626"/>
            <a:ext cx="1447800" cy="2092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Mia posts five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£12.30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816100" y="3543300"/>
            <a:ext cx="163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£20.00 –</a:t>
            </a:r>
          </a:p>
          <a:p>
            <a:r>
              <a:rPr lang="en-GB" sz="2800" u="sng" dirty="0" smtClean="0"/>
              <a:t>£12.30</a:t>
            </a:r>
          </a:p>
          <a:p>
            <a:r>
              <a:rPr lang="en-GB" sz="2800" u="sng" dirty="0" smtClean="0"/>
              <a:t>£  7.70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7.70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845050" y="3835400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492750" y="3312179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1.54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9101523" y="472381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1.54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58658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Amy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755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0.75 is smaller than </a:t>
            </a:r>
            <a:r>
              <a:rPr lang="en-GB" sz="2400" baseline="30000" dirty="0" smtClean="0"/>
              <a:t>16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20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32000" y="3365500"/>
            <a:ext cx="2273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16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20</a:t>
            </a:r>
            <a:r>
              <a:rPr lang="en-GB" sz="2800" dirty="0" smtClean="0"/>
              <a:t>   = </a:t>
            </a:r>
          </a:p>
          <a:p>
            <a:r>
              <a:rPr lang="en-GB" sz="2800" baseline="30000" dirty="0" smtClean="0"/>
              <a:t>8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10</a:t>
            </a:r>
            <a:r>
              <a:rPr lang="en-GB" sz="2800" dirty="0" smtClean="0"/>
              <a:t>  =</a:t>
            </a:r>
          </a:p>
          <a:p>
            <a:r>
              <a:rPr lang="en-GB" sz="2800" dirty="0" smtClean="0"/>
              <a:t> 0.8</a:t>
            </a:r>
          </a:p>
          <a:p>
            <a:r>
              <a:rPr lang="en-GB" sz="2800" dirty="0" smtClean="0"/>
              <a:t>0.8 &gt; 0.75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580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229257" y="3829859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58</a:t>
            </a:r>
            <a:endParaRPr lang="en-GB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33600" y="3855381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1933372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723822" y="3829859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6400" y="1219822"/>
            <a:ext cx="210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580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800" dirty="0" smtClean="0"/>
              <a:t> 20 =</a:t>
            </a:r>
          </a:p>
          <a:p>
            <a:r>
              <a:rPr lang="en-GB" sz="2800" dirty="0" smtClean="0"/>
              <a:t>  58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216557" y="3357684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29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398057" y="4646866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29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6" grpId="0" build="p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859756" y="2982896"/>
            <a:ext cx="1836582" cy="88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6696338" y="2095203"/>
            <a:ext cx="1479" cy="9137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861975" y="2095203"/>
            <a:ext cx="1834363" cy="8876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465141" y="2164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643793" y="5397500"/>
            <a:ext cx="21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2:4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400" y="4127500"/>
            <a:ext cx="467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Sloping sides have the same ratio as the horizontal or vertical sides.</a:t>
            </a:r>
            <a:endParaRPr lang="en-GB" sz="2400" dirty="0"/>
          </a:p>
        </p:txBody>
      </p:sp>
      <p:sp>
        <p:nvSpPr>
          <p:cNvPr id="13" name="Rectangle 12"/>
          <p:cNvSpPr/>
          <p:nvPr/>
        </p:nvSpPr>
        <p:spPr>
          <a:xfrm>
            <a:off x="1619893" y="5856775"/>
            <a:ext cx="787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1:2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7687829" y="3994281"/>
            <a:ext cx="78794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 smtClean="0"/>
              <a:t>1:2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3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½ and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3</a:t>
            </a:r>
            <a:r>
              <a:rPr lang="en-GB" dirty="0" smtClean="0"/>
              <a:t> 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78802" y="1491449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37247" y="1479576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61300" y="762000"/>
            <a:ext cx="332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½  + </a:t>
            </a:r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3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+ 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=</a:t>
            </a:r>
          </a:p>
          <a:p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/>
              <a:t>6</a:t>
            </a:r>
            <a:endParaRPr lang="en-GB" sz="2800" dirty="0"/>
          </a:p>
          <a:p>
            <a:r>
              <a:rPr lang="en-GB" sz="2800" dirty="0" smtClean="0"/>
              <a:t>So </a:t>
            </a:r>
          </a:p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/>
              <a:t>6</a:t>
            </a:r>
            <a:r>
              <a:rPr lang="en-GB" sz="2800" dirty="0" smtClean="0"/>
              <a:t> is not shaded</a:t>
            </a:r>
            <a:endParaRPr lang="en-GB" sz="2800" dirty="0"/>
          </a:p>
        </p:txBody>
      </p:sp>
      <p:sp>
        <p:nvSpPr>
          <p:cNvPr id="12" name="Pie 11"/>
          <p:cNvSpPr/>
          <p:nvPr/>
        </p:nvSpPr>
        <p:spPr>
          <a:xfrm flipV="1">
            <a:off x="3861786" y="1484671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flipV="1">
            <a:off x="3937247" y="1491449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974</Words>
  <Application>Microsoft Office PowerPoint</Application>
  <PresentationFormat>Widescreen</PresentationFormat>
  <Paragraphs>305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Wingdings</vt:lpstr>
      <vt:lpstr>Office Theme</vt:lpstr>
      <vt:lpstr>KS2 Paper 2C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78</cp:revision>
  <dcterms:created xsi:type="dcterms:W3CDTF">2016-06-25T18:12:41Z</dcterms:created>
  <dcterms:modified xsi:type="dcterms:W3CDTF">2018-04-18T16:35:27Z</dcterms:modified>
</cp:coreProperties>
</file>