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31" autoAdjust="0"/>
    <p:restoredTop sz="94660"/>
  </p:normalViewPr>
  <p:slideViewPr>
    <p:cSldViewPr snapToGrid="0">
      <p:cViewPr varScale="1">
        <p:scale>
          <a:sx n="54" d="100"/>
          <a:sy n="54" d="100"/>
        </p:scale>
        <p:origin x="90" y="1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KS2 Paper 2C</a:t>
            </a:r>
            <a:br>
              <a:rPr lang="en-GB" dirty="0" smtClean="0"/>
            </a:br>
            <a:r>
              <a:rPr lang="en-GB" dirty="0" smtClean="0"/>
              <a:t>2017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William asks the children in Year 2 and Year 6 if they walk to school. The graph shows the results.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7659" y="4241494"/>
            <a:ext cx="7821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Altogether, how many children </a:t>
            </a:r>
            <a:r>
              <a:rPr lang="en-GB" b="1" dirty="0" smtClean="0"/>
              <a:t>don’t</a:t>
            </a:r>
            <a:r>
              <a:rPr lang="en-GB" dirty="0" smtClean="0"/>
              <a:t> walk to school?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many </a:t>
            </a:r>
            <a:r>
              <a:rPr lang="en-GB" b="1" dirty="0" smtClean="0"/>
              <a:t>more</a:t>
            </a:r>
            <a:r>
              <a:rPr lang="en-GB" dirty="0" smtClean="0"/>
              <a:t> Year 6 children than Year 2 children walk to school?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791636" y="435757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791636" y="572131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242874" y="1996728"/>
            <a:ext cx="934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Number of children</a:t>
            </a:r>
            <a:endParaRPr lang="en-GB" sz="1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550" y="890872"/>
            <a:ext cx="3895432" cy="309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1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 Circle the number that is </a:t>
            </a:r>
            <a:r>
              <a:rPr lang="en-GB" b="1" dirty="0" smtClean="0"/>
              <a:t>10 times </a:t>
            </a:r>
            <a:r>
              <a:rPr lang="en-GB" dirty="0" smtClean="0"/>
              <a:t>smaller than four hundred and eight.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32155" y="1393794"/>
            <a:ext cx="9055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40.8     4,080    40,800     4.08     408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5692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 Write the missing numbers to make this </a:t>
            </a:r>
            <a:r>
              <a:rPr lang="en-GB" b="1" dirty="0" smtClean="0"/>
              <a:t>multiplication</a:t>
            </a:r>
            <a:r>
              <a:rPr lang="en-GB" dirty="0" smtClean="0"/>
              <a:t> grid correct.</a:t>
            </a:r>
            <a:endParaRPr lang="en-GB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995329"/>
              </p:ext>
            </p:extLst>
          </p:nvPr>
        </p:nvGraphicFramePr>
        <p:xfrm>
          <a:off x="3366832" y="1201564"/>
          <a:ext cx="2824131" cy="2802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9081"/>
                <a:gridCol w="1024254"/>
                <a:gridCol w="1050796"/>
              </a:tblGrid>
              <a:tr h="9415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x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 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9302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5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20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30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9302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36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54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438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This table shows the lengths of three rivers.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731" y="1035295"/>
            <a:ext cx="6284534" cy="196797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0067" y="3224669"/>
            <a:ext cx="8300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Amy says the Amazon is more than twenty times longer than the Thames. Is she correct? You must show a calculation to explain your answer.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12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en-GB" dirty="0" smtClean="0"/>
              <a:t>Complete this table with the missing numbers.</a:t>
            </a:r>
          </a:p>
          <a:p>
            <a:pPr marL="342900" indent="-342900">
              <a:buAutoNum type="arabicPeriod" startAt="5"/>
            </a:pPr>
            <a:endParaRPr lang="en-GB" dirty="0"/>
          </a:p>
          <a:p>
            <a:r>
              <a:rPr lang="en-GB" dirty="0" smtClean="0"/>
              <a:t>     One row has been done for you.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341" y="1715616"/>
            <a:ext cx="3895369" cy="25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7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  Write these numbers in order of size, starting with the largest and decreasing.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25245" y="1421130"/>
            <a:ext cx="7359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0.083           0.94           0.077         0.86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1071239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659732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796901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934070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241696" y="3318303"/>
            <a:ext cx="1064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smallest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9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04" y="381740"/>
            <a:ext cx="9419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7.  Write the missing numbers.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853127" y="1455246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853127" y="3813240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853127" y="2634243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222595" y="1660282"/>
            <a:ext cx="51046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8 minutes =                       seconds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9 weeks =                          days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300 years =                           centuries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52702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8"/>
            </a:pPr>
            <a:r>
              <a:rPr lang="en-GB" dirty="0" smtClean="0"/>
              <a:t>At the start of April, there were 695 toy </a:t>
            </a:r>
            <a:r>
              <a:rPr lang="en-GB" dirty="0"/>
              <a:t>soldiers </a:t>
            </a:r>
            <a:r>
              <a:rPr lang="en-GB" dirty="0" smtClean="0"/>
              <a:t>in the shop.</a:t>
            </a:r>
          </a:p>
          <a:p>
            <a:pPr marL="342900" indent="-342900">
              <a:buAutoNum type="arabicPeriod" startAt="8"/>
            </a:pPr>
            <a:endParaRPr lang="en-GB" dirty="0"/>
          </a:p>
          <a:p>
            <a:r>
              <a:rPr lang="en-GB" dirty="0"/>
              <a:t> </a:t>
            </a:r>
            <a:r>
              <a:rPr lang="en-GB" dirty="0" smtClean="0"/>
              <a:t>    During April,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2,765 more toy </a:t>
            </a:r>
            <a:r>
              <a:rPr lang="en-GB" dirty="0"/>
              <a:t>soldiers </a:t>
            </a:r>
            <a:r>
              <a:rPr lang="en-GB" dirty="0" smtClean="0"/>
              <a:t>were delivered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1,921 toy </a:t>
            </a:r>
            <a:r>
              <a:rPr lang="en-GB" dirty="0"/>
              <a:t>soldiers </a:t>
            </a:r>
            <a:r>
              <a:rPr lang="en-GB" dirty="0" smtClean="0"/>
              <a:t>were sold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How many toy </a:t>
            </a:r>
            <a:r>
              <a:rPr lang="en-GB" dirty="0"/>
              <a:t>soldiers </a:t>
            </a:r>
            <a:r>
              <a:rPr lang="en-GB" dirty="0" smtClean="0"/>
              <a:t>were left in the shop at the end of April?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342051" y="3164544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Image result for toy soldier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830" y="1212438"/>
            <a:ext cx="1855587" cy="13021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69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26128"/>
            <a:ext cx="69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Tick two shapes that have </a:t>
            </a:r>
            <a:r>
              <a:rPr lang="en-GB" baseline="30000" dirty="0" smtClean="0"/>
              <a:t>2</a:t>
            </a:r>
            <a:r>
              <a:rPr lang="en-GB" dirty="0" smtClean="0"/>
              <a:t>/</a:t>
            </a:r>
            <a:r>
              <a:rPr lang="en-GB" baseline="-25000" dirty="0" smtClean="0"/>
              <a:t>3</a:t>
            </a:r>
            <a:r>
              <a:rPr lang="en-GB" dirty="0" smtClean="0"/>
              <a:t> shaded.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990" y="1089644"/>
            <a:ext cx="1754813" cy="91016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816" y="1041188"/>
            <a:ext cx="2621475" cy="121116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478" y="3091483"/>
            <a:ext cx="1754813" cy="9101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2991" y="2878323"/>
            <a:ext cx="1754813" cy="149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16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522" y="514905"/>
            <a:ext cx="992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10.  Round </a:t>
            </a:r>
            <a:r>
              <a:rPr lang="en-GB" b="1" dirty="0" smtClean="0"/>
              <a:t>173,989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87588" y="1349406"/>
            <a:ext cx="42612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to nearest 10</a:t>
            </a:r>
          </a:p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/>
              <a:t>to nearest </a:t>
            </a:r>
            <a:r>
              <a:rPr lang="en-GB" sz="2400" dirty="0" smtClean="0"/>
              <a:t>100</a:t>
            </a:r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/>
              <a:t>to nearest </a:t>
            </a:r>
            <a:r>
              <a:rPr lang="en-GB" sz="2400" dirty="0" smtClean="0"/>
              <a:t>1000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5288133" y="112268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288133" y="340493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288133" y="226380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6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18804" y="1202271"/>
            <a:ext cx="5036597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807868" y="488272"/>
            <a:ext cx="10014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11.  Here is a rule for the time it takes to cook a lamb joint.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118805" y="1336306"/>
            <a:ext cx="6338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Cooking time = 25 minutes plus an extra</a:t>
            </a:r>
          </a:p>
          <a:p>
            <a:r>
              <a:rPr lang="en-GB" b="1" dirty="0"/>
              <a:t>	 </a:t>
            </a:r>
            <a:r>
              <a:rPr lang="en-GB" b="1" dirty="0" smtClean="0"/>
              <a:t>          25 minutes for each 500g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32155" y="2574524"/>
            <a:ext cx="71110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minutes will it take to cook a 5kg lamb joint?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What is the mass of lamb that takes 125 minutes to cook?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46382" y="2574524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846382" y="454561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966445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minutes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392939" y="4818144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kg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91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05" y="5040045"/>
            <a:ext cx="2833687" cy="17002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7049" y="372862"/>
            <a:ext cx="10706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2"/>
            </a:pPr>
            <a:r>
              <a:rPr lang="en-GB" dirty="0" smtClean="0"/>
              <a:t>Here are diagrams of some 3-D shapes.</a:t>
            </a:r>
          </a:p>
          <a:p>
            <a:pPr marL="342900" indent="-342900">
              <a:buAutoNum type="arabicPeriod" startAt="12"/>
            </a:pPr>
            <a:endParaRPr lang="en-GB" dirty="0"/>
          </a:p>
          <a:p>
            <a:r>
              <a:rPr lang="en-GB" dirty="0" smtClean="0"/>
              <a:t>Tick each shape that obeys the rule: faces + vertices </a:t>
            </a:r>
            <a:r>
              <a:rPr lang="en-GB" dirty="0" smtClean="0"/>
              <a:t>- </a:t>
            </a:r>
            <a:r>
              <a:rPr lang="en-GB" dirty="0" smtClean="0"/>
              <a:t>2 = edges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88419" y="1580226"/>
            <a:ext cx="34001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Cube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Square-based pyramid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 prism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Triangular-based pyramid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 flipV="1">
            <a:off x="7079201" y="5603477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flipV="1">
            <a:off x="7079201" y="414852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 flipV="1">
            <a:off x="7079201" y="276585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7079201" y="1466753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272" y="1296192"/>
            <a:ext cx="1503955" cy="13535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177" y="2608452"/>
            <a:ext cx="1524652" cy="15813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11" y="3916280"/>
            <a:ext cx="1123765" cy="11237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430780" y="4478162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 flipH="1" flipV="1">
            <a:off x="2112364" y="2256431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 flipH="1" flipV="1">
            <a:off x="1535908" y="204086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 flipH="1" flipV="1">
            <a:off x="1972023" y="230905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 flipH="1" flipV="1">
            <a:off x="2551886" y="233264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 flipH="1" flipV="1">
            <a:off x="2823986" y="2194866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73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15466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459455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Thomas and Max buy some stickers.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84917" y="1251751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Pack of 25 stickers </a:t>
            </a:r>
          </a:p>
          <a:p>
            <a:pPr algn="ctr"/>
            <a:r>
              <a:rPr lang="en-GB" b="1" dirty="0" smtClean="0"/>
              <a:t>£23.91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944862" y="1251750"/>
            <a:ext cx="1411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25 stickers </a:t>
            </a:r>
          </a:p>
          <a:p>
            <a:pPr algn="ctr"/>
            <a:r>
              <a:rPr lang="en-GB" b="1" dirty="0" smtClean="0"/>
              <a:t>99p each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4198" y="2370338"/>
            <a:ext cx="5406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Thomas buys a pack of 25 stickers for £23.91</a:t>
            </a:r>
          </a:p>
          <a:p>
            <a:endParaRPr lang="en-GB" dirty="0"/>
          </a:p>
          <a:p>
            <a:r>
              <a:rPr lang="en-GB" dirty="0" smtClean="0"/>
              <a:t>Max buys 25 single stickers for 99p each.</a:t>
            </a:r>
          </a:p>
          <a:p>
            <a:endParaRPr lang="en-GB" dirty="0"/>
          </a:p>
          <a:p>
            <a:r>
              <a:rPr lang="en-GB" dirty="0" smtClean="0"/>
              <a:t>How much more does Max pay than Thomas?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652769" y="4259216"/>
            <a:ext cx="79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322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4"/>
            </a:pPr>
            <a:r>
              <a:rPr lang="en-GB" dirty="0" smtClean="0"/>
              <a:t>Lola planted some seeds.</a:t>
            </a:r>
          </a:p>
          <a:p>
            <a:pPr marL="342900" indent="-342900">
              <a:buAutoNum type="arabicPeriod" startAt="14"/>
            </a:pPr>
            <a:endParaRPr lang="en-GB" dirty="0"/>
          </a:p>
          <a:p>
            <a:r>
              <a:rPr lang="en-GB" dirty="0" smtClean="0"/>
              <a:t>For every 5 seeds Lola planted, only 3 seeds grew.</a:t>
            </a:r>
          </a:p>
          <a:p>
            <a:endParaRPr lang="en-GB" dirty="0"/>
          </a:p>
          <a:p>
            <a:r>
              <a:rPr lang="en-GB" dirty="0" smtClean="0"/>
              <a:t>Altogether, 21 seeds grew.</a:t>
            </a:r>
          </a:p>
          <a:p>
            <a:endParaRPr lang="en-GB" dirty="0"/>
          </a:p>
          <a:p>
            <a:r>
              <a:rPr lang="en-GB" dirty="0" smtClean="0"/>
              <a:t>How many seeds did Lola plant?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8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357" y="541538"/>
            <a:ext cx="10688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15.  At the end of a film, the year is given in Roman numerals.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482571" y="3213717"/>
            <a:ext cx="444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year MCMXC in </a:t>
            </a:r>
            <a:r>
              <a:rPr lang="en-GB" b="1" dirty="0" smtClean="0"/>
              <a:t>figures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144" y="1163221"/>
            <a:ext cx="3105047" cy="179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71" y="426128"/>
            <a:ext cx="1105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16.  Kelsi completes </a:t>
            </a:r>
            <a:r>
              <a:rPr lang="en-GB" b="1" dirty="0" smtClean="0"/>
              <a:t>one-and-a-half somersaults </a:t>
            </a:r>
            <a:r>
              <a:rPr lang="en-GB" dirty="0" smtClean="0"/>
              <a:t>in a dive.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40742" y="5992426"/>
            <a:ext cx="608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degrees does Kelsi turn through in her dive?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635354" y="571989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266593" y="5719892"/>
            <a:ext cx="1305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37864">
            <a:off x="2332996" y="1229481"/>
            <a:ext cx="845210" cy="5543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179" y="1229480"/>
            <a:ext cx="845210" cy="5543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9604">
            <a:off x="4381344" y="5034292"/>
            <a:ext cx="845210" cy="554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3144">
            <a:off x="4280631" y="2201695"/>
            <a:ext cx="845210" cy="55438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828800" y="1967308"/>
            <a:ext cx="10830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52359" y="1782642"/>
            <a:ext cx="692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Start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86179">
            <a:off x="4381344" y="3165505"/>
            <a:ext cx="845210" cy="5543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7666">
            <a:off x="4499345" y="3993946"/>
            <a:ext cx="845210" cy="55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5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55" y="351577"/>
            <a:ext cx="1104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7"/>
            </a:pPr>
            <a:r>
              <a:rPr lang="en-GB" dirty="0" smtClean="0"/>
              <a:t>The vertices of a quadrilateral have these coordinates.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6999" y="769414"/>
            <a:ext cx="56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(4,4)     (4,-1)      (-3,-4)      (-3,4)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7655" y="1498911"/>
            <a:ext cx="66848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One side of the quadrilateral has been drawn on the grid.</a:t>
            </a:r>
          </a:p>
          <a:p>
            <a:endParaRPr lang="en-GB" dirty="0"/>
          </a:p>
          <a:p>
            <a:r>
              <a:rPr lang="en-GB" dirty="0" smtClean="0"/>
              <a:t>Complete the quadrilateral.</a:t>
            </a:r>
          </a:p>
          <a:p>
            <a:endParaRPr lang="en-GB" dirty="0"/>
          </a:p>
          <a:p>
            <a:r>
              <a:rPr lang="en-GB" dirty="0" smtClean="0"/>
              <a:t>Use a ruler.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46" y="303072"/>
            <a:ext cx="5515126" cy="534633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9034509" y="97654"/>
            <a:ext cx="0" cy="5841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263197" y="2976239"/>
            <a:ext cx="57127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72326" y="2976239"/>
            <a:ext cx="6533965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-6    -5   -4    -3    -2    -1    0     1     2     3     4     5     6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9048259" y="97654"/>
            <a:ext cx="417251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</a:p>
          <a:p>
            <a:endParaRPr lang="en-GB" sz="1400" dirty="0" smtClean="0"/>
          </a:p>
          <a:p>
            <a:r>
              <a:rPr lang="en-GB" dirty="0" smtClean="0"/>
              <a:t>5</a:t>
            </a:r>
          </a:p>
          <a:p>
            <a:endParaRPr lang="en-GB" sz="1200" dirty="0" smtClean="0"/>
          </a:p>
          <a:p>
            <a:r>
              <a:rPr lang="en-GB" dirty="0" smtClean="0"/>
              <a:t>4</a:t>
            </a:r>
          </a:p>
          <a:p>
            <a:endParaRPr lang="en-GB" sz="1050" dirty="0" smtClean="0"/>
          </a:p>
          <a:p>
            <a:r>
              <a:rPr lang="en-GB" dirty="0" smtClean="0"/>
              <a:t>3</a:t>
            </a:r>
          </a:p>
          <a:p>
            <a:endParaRPr lang="en-GB" sz="1050" dirty="0" smtClean="0"/>
          </a:p>
          <a:p>
            <a:r>
              <a:rPr lang="en-GB" dirty="0" smtClean="0"/>
              <a:t>2</a:t>
            </a:r>
          </a:p>
          <a:p>
            <a:endParaRPr lang="en-GB" sz="1050" dirty="0" smtClean="0"/>
          </a:p>
          <a:p>
            <a:r>
              <a:rPr lang="en-GB" dirty="0" smtClean="0"/>
              <a:t>1</a:t>
            </a:r>
          </a:p>
          <a:p>
            <a:endParaRPr lang="en-GB" sz="1200" dirty="0" smtClean="0"/>
          </a:p>
          <a:p>
            <a:r>
              <a:rPr lang="en-GB" dirty="0" smtClean="0"/>
              <a:t>0</a:t>
            </a:r>
          </a:p>
          <a:p>
            <a:endParaRPr lang="en-GB" sz="800" dirty="0" smtClean="0"/>
          </a:p>
          <a:p>
            <a:r>
              <a:rPr lang="en-GB" dirty="0" smtClean="0"/>
              <a:t>-1</a:t>
            </a:r>
          </a:p>
          <a:p>
            <a:endParaRPr lang="en-GB" sz="1100" dirty="0" smtClean="0"/>
          </a:p>
          <a:p>
            <a:r>
              <a:rPr lang="en-GB" dirty="0" smtClean="0"/>
              <a:t>-2</a:t>
            </a:r>
          </a:p>
          <a:p>
            <a:endParaRPr lang="en-GB" sz="1200" dirty="0" smtClean="0"/>
          </a:p>
          <a:p>
            <a:r>
              <a:rPr lang="en-GB" dirty="0" smtClean="0"/>
              <a:t>-3</a:t>
            </a:r>
          </a:p>
          <a:p>
            <a:endParaRPr lang="en-GB" sz="1100" dirty="0" smtClean="0"/>
          </a:p>
          <a:p>
            <a:r>
              <a:rPr lang="en-GB" dirty="0" smtClean="0"/>
              <a:t>-4</a:t>
            </a:r>
          </a:p>
          <a:p>
            <a:endParaRPr lang="en-GB" sz="1200" dirty="0" smtClean="0"/>
          </a:p>
          <a:p>
            <a:r>
              <a:rPr lang="en-GB" dirty="0" smtClean="0"/>
              <a:t>-5</a:t>
            </a:r>
          </a:p>
          <a:p>
            <a:endParaRPr lang="en-GB" sz="1200" dirty="0" smtClean="0"/>
          </a:p>
          <a:p>
            <a:r>
              <a:rPr lang="en-GB" dirty="0" smtClean="0"/>
              <a:t>-6</a:t>
            </a:r>
          </a:p>
          <a:p>
            <a:endParaRPr lang="en-GB" dirty="0"/>
          </a:p>
        </p:txBody>
      </p:sp>
      <p:cxnSp>
        <p:nvCxnSpPr>
          <p:cNvPr id="17" name="Straight Connector 16"/>
          <p:cNvCxnSpPr>
            <a:endCxn id="23" idx="0"/>
          </p:cNvCxnSpPr>
          <p:nvPr/>
        </p:nvCxnSpPr>
        <p:spPr>
          <a:xfrm>
            <a:off x="10869515" y="1205432"/>
            <a:ext cx="2095" cy="2152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0807372" y="1126767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10809466" y="3357979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0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GB" dirty="0" smtClean="0"/>
              <a:t>A cat sleeps for </a:t>
            </a:r>
            <a:r>
              <a:rPr lang="en-GB" b="1" dirty="0" smtClean="0"/>
              <a:t>12 hours </a:t>
            </a:r>
            <a:r>
              <a:rPr lang="en-GB" dirty="0" smtClean="0"/>
              <a:t>each day.</a:t>
            </a:r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b="1" dirty="0" smtClean="0"/>
              <a:t>50% </a:t>
            </a:r>
            <a:r>
              <a:rPr lang="en-GB" dirty="0" smtClean="0"/>
              <a:t>of its life is spent asleep.</a:t>
            </a:r>
          </a:p>
          <a:p>
            <a:endParaRPr lang="en-GB" dirty="0"/>
          </a:p>
          <a:p>
            <a:r>
              <a:rPr lang="en-GB" dirty="0" smtClean="0"/>
              <a:t>Write the missing percentage.</a:t>
            </a:r>
          </a:p>
          <a:p>
            <a:endParaRPr lang="en-GB" dirty="0"/>
          </a:p>
          <a:p>
            <a:r>
              <a:rPr lang="en-GB" dirty="0" smtClean="0"/>
              <a:t>An ostrich sleeps for </a:t>
            </a:r>
            <a:r>
              <a:rPr lang="en-GB" b="1" dirty="0" smtClean="0"/>
              <a:t>6 hours </a:t>
            </a:r>
            <a:r>
              <a:rPr lang="en-GB" dirty="0" smtClean="0"/>
              <a:t>each day.</a:t>
            </a:r>
          </a:p>
          <a:p>
            <a:endParaRPr lang="en-GB" dirty="0"/>
          </a:p>
          <a:p>
            <a:r>
              <a:rPr lang="en-GB" dirty="0" smtClean="0"/>
              <a:t>                                         of its life is spent asleep.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296697" y="250411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965142" y="2776645"/>
            <a:ext cx="54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%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914" y="523783"/>
            <a:ext cx="1524003" cy="1249683"/>
          </a:xfrm>
          <a:prstGeom prst="rect">
            <a:avLst/>
          </a:prstGeom>
        </p:spPr>
      </p:pic>
      <p:pic>
        <p:nvPicPr>
          <p:cNvPr id="11" name="Picture 10" descr="Image result for ostrich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917" y="2062626"/>
            <a:ext cx="1447800" cy="2092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97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9"/>
            </a:pPr>
            <a:r>
              <a:rPr lang="en-GB" dirty="0" smtClean="0"/>
              <a:t>Mia posts five large letters.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r>
              <a:rPr lang="en-GB" dirty="0" smtClean="0"/>
              <a:t>The postage costs the same for each letter.</a:t>
            </a:r>
          </a:p>
          <a:p>
            <a:endParaRPr lang="en-GB" dirty="0"/>
          </a:p>
          <a:p>
            <a:r>
              <a:rPr lang="en-GB" dirty="0" smtClean="0"/>
              <a:t>She pays with a £20 note.</a:t>
            </a:r>
          </a:p>
          <a:p>
            <a:endParaRPr lang="en-GB" dirty="0"/>
          </a:p>
          <a:p>
            <a:r>
              <a:rPr lang="en-GB" dirty="0" smtClean="0"/>
              <a:t>Her change is £12.30</a:t>
            </a:r>
          </a:p>
          <a:p>
            <a:endParaRPr lang="en-GB" dirty="0"/>
          </a:p>
          <a:p>
            <a:r>
              <a:rPr lang="en-GB" dirty="0" smtClean="0"/>
              <a:t>What is the cost of posting </a:t>
            </a:r>
            <a:r>
              <a:rPr lang="en-GB" b="1" dirty="0" smtClean="0"/>
              <a:t>one</a:t>
            </a:r>
            <a:r>
              <a:rPr lang="en-GB" dirty="0" smtClean="0"/>
              <a:t> letter?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895425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73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4725" y="1314503"/>
            <a:ext cx="358658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45724" y="568171"/>
            <a:ext cx="765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0"/>
            </a:pPr>
            <a:r>
              <a:rPr lang="en-GB" dirty="0" smtClean="0"/>
              <a:t>Amy says,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4725" y="1420428"/>
            <a:ext cx="3755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0.75 is smaller than </a:t>
            </a:r>
            <a:r>
              <a:rPr lang="en-GB" sz="2400" baseline="30000" dirty="0" smtClean="0"/>
              <a:t>16</a:t>
            </a:r>
            <a:r>
              <a:rPr lang="en-GB" sz="2400" dirty="0" smtClean="0"/>
              <a:t>/</a:t>
            </a:r>
            <a:r>
              <a:rPr lang="en-GB" sz="2400" baseline="-25000" dirty="0" smtClean="0"/>
              <a:t>20</a:t>
            </a:r>
            <a:endParaRPr lang="en-GB" sz="24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1083076" y="2556769"/>
            <a:ext cx="448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Explain why he is correct.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7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665825"/>
            <a:ext cx="979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21.  On a map, 1cm represents 20km.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98484" y="1970843"/>
            <a:ext cx="6365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distance between two cities is </a:t>
            </a:r>
            <a:r>
              <a:rPr lang="en-GB" b="1" dirty="0" smtClean="0"/>
              <a:t>580 km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On the map, what is the distance between the two cities?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324730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357" y="1345333"/>
            <a:ext cx="2750400" cy="3153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1262" y="1663066"/>
            <a:ext cx="1923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kilometres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33313" y="1035156"/>
            <a:ext cx="3426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0     20     40    60    80    100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98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113" y="390617"/>
            <a:ext cx="1091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22.  Here are two similar right-angled triangles.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40528" y="3624949"/>
            <a:ext cx="3755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ratio of side </a:t>
            </a:r>
            <a:r>
              <a:rPr lang="en-GB" i="1" dirty="0" smtClean="0"/>
              <a:t>a</a:t>
            </a:r>
            <a:r>
              <a:rPr lang="en-GB" dirty="0" smtClean="0"/>
              <a:t> to side </a:t>
            </a:r>
            <a:r>
              <a:rPr lang="en-GB" i="1" dirty="0" smtClean="0"/>
              <a:t>b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040549" y="383576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721658" y="3955610"/>
            <a:ext cx="104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/>
              <a:t>a</a:t>
            </a:r>
            <a:r>
              <a:rPr lang="en-GB" sz="2800" dirty="0" smtClean="0"/>
              <a:t> : </a:t>
            </a:r>
            <a:r>
              <a:rPr lang="en-GB" sz="2800" i="1" dirty="0"/>
              <a:t>b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909263" y="3955610"/>
            <a:ext cx="33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:</a:t>
            </a:r>
            <a:endParaRPr lang="en-GB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93" y="759949"/>
            <a:ext cx="6431926" cy="2680334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2104008" y="2982896"/>
            <a:ext cx="914400" cy="88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104008" y="2534388"/>
            <a:ext cx="914400" cy="4485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018408" y="2534388"/>
            <a:ext cx="1" cy="4573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254714" y="2444861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a</a:t>
            </a:r>
            <a:endParaRPr lang="en-GB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859756" y="2982896"/>
            <a:ext cx="1836582" cy="88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6696338" y="2095203"/>
            <a:ext cx="1479" cy="9137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4861975" y="2095203"/>
            <a:ext cx="1834363" cy="88769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465141" y="216498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92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  In this circle, ½ and </a:t>
            </a:r>
            <a:r>
              <a:rPr lang="en-GB" baseline="30000" dirty="0" smtClean="0"/>
              <a:t>1</a:t>
            </a:r>
            <a:r>
              <a:rPr lang="en-GB" dirty="0" smtClean="0"/>
              <a:t>/</a:t>
            </a:r>
            <a:r>
              <a:rPr lang="en-GB" baseline="-25000" dirty="0" smtClean="0"/>
              <a:t>3</a:t>
            </a:r>
            <a:r>
              <a:rPr lang="en-GB" dirty="0" smtClean="0"/>
              <a:t> are shaded.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fraction of the whole circle is </a:t>
            </a:r>
            <a:r>
              <a:rPr lang="en-GB" b="1" dirty="0" smtClean="0"/>
              <a:t>not </a:t>
            </a:r>
            <a:r>
              <a:rPr lang="en-GB" dirty="0" smtClean="0"/>
              <a:t>shaded?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3861786" y="1491449"/>
            <a:ext cx="1970843" cy="184655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0"/>
            <a:endCxn id="4" idx="4"/>
          </p:cNvCxnSpPr>
          <p:nvPr/>
        </p:nvCxnSpPr>
        <p:spPr>
          <a:xfrm>
            <a:off x="4847208" y="1491449"/>
            <a:ext cx="0" cy="18465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53124" y="2414726"/>
            <a:ext cx="766441" cy="466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874532" y="1958434"/>
            <a:ext cx="824932" cy="4562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05562" y="2414726"/>
            <a:ext cx="104164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e 20"/>
          <p:cNvSpPr/>
          <p:nvPr/>
        </p:nvSpPr>
        <p:spPr>
          <a:xfrm>
            <a:off x="3878802" y="1491449"/>
            <a:ext cx="1930892" cy="1846555"/>
          </a:xfrm>
          <a:prstGeom prst="pie">
            <a:avLst>
              <a:gd name="adj1" fmla="val 10910848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Pie 21"/>
          <p:cNvSpPr/>
          <p:nvPr/>
        </p:nvSpPr>
        <p:spPr>
          <a:xfrm>
            <a:off x="3937247" y="1479576"/>
            <a:ext cx="1819922" cy="1856746"/>
          </a:xfrm>
          <a:prstGeom prst="pie">
            <a:avLst>
              <a:gd name="adj1" fmla="val 16103996"/>
              <a:gd name="adj2" fmla="val 199238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 flipV="1">
            <a:off x="3861786" y="1484671"/>
            <a:ext cx="1930892" cy="1846555"/>
          </a:xfrm>
          <a:prstGeom prst="pie">
            <a:avLst>
              <a:gd name="adj1" fmla="val 10910848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Pie 12"/>
          <p:cNvSpPr/>
          <p:nvPr/>
        </p:nvSpPr>
        <p:spPr>
          <a:xfrm flipV="1">
            <a:off x="3937247" y="1491449"/>
            <a:ext cx="1819922" cy="1856746"/>
          </a:xfrm>
          <a:prstGeom prst="pie">
            <a:avLst>
              <a:gd name="adj1" fmla="val 16103996"/>
              <a:gd name="adj2" fmla="val 199238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1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2015</TotalTime>
  <Words>733</Words>
  <Application>Microsoft Office PowerPoint</Application>
  <PresentationFormat>Widescreen</PresentationFormat>
  <Paragraphs>186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 BERKLEY</vt:lpstr>
      <vt:lpstr>Arial</vt:lpstr>
      <vt:lpstr>Gill Sans Nova Cond Ultra Bold</vt:lpstr>
      <vt:lpstr>Trebuchet MS</vt:lpstr>
      <vt:lpstr>Office Theme</vt:lpstr>
      <vt:lpstr>KS2 Paper 2C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79</cp:revision>
  <dcterms:created xsi:type="dcterms:W3CDTF">2016-06-25T18:12:41Z</dcterms:created>
  <dcterms:modified xsi:type="dcterms:W3CDTF">2018-04-18T16:36:06Z</dcterms:modified>
</cp:coreProperties>
</file>