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</a:t>
            </a:r>
            <a:r>
              <a:rPr lang="en-GB" smtClean="0"/>
              <a:t>Paper 2A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William asks the children in Year 2 and Year 6 if they walk to school. The graph shows the results.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7659" y="4241494"/>
            <a:ext cx="7821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Altogether, how many children walk to school?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many </a:t>
            </a:r>
            <a:r>
              <a:rPr lang="en-GB" b="1" dirty="0" smtClean="0"/>
              <a:t>more</a:t>
            </a:r>
            <a:r>
              <a:rPr lang="en-GB" dirty="0" smtClean="0"/>
              <a:t> Year 6 children than Year 2 children walk to school?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791636" y="435757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791636" y="572131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242874" y="1996728"/>
            <a:ext cx="934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Number of children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074198" y="4829452"/>
            <a:ext cx="118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 + 70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273988" y="4651899"/>
            <a:ext cx="109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120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162975" y="6161103"/>
            <a:ext cx="167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70 - 50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380520" y="5995820"/>
            <a:ext cx="56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20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90" y="1100712"/>
            <a:ext cx="3926164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 Circle the number that is </a:t>
            </a:r>
            <a:r>
              <a:rPr lang="en-GB" b="1" dirty="0" smtClean="0"/>
              <a:t>100 times </a:t>
            </a:r>
            <a:r>
              <a:rPr lang="en-GB" dirty="0" smtClean="0"/>
              <a:t>smaller than five hundred and three.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32155" y="1393794"/>
            <a:ext cx="9055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0.53     5.03     5,030     5300     50.3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1997476" y="1136342"/>
            <a:ext cx="1127464" cy="118072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330430" y="479394"/>
            <a:ext cx="1367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503 </a:t>
            </a:r>
            <a:r>
              <a:rPr lang="en-GB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dirty="0" smtClean="0"/>
              <a:t> 100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 Write the missing numbers to make this </a:t>
            </a:r>
            <a:r>
              <a:rPr lang="en-GB" b="1" dirty="0" smtClean="0"/>
              <a:t>multiplication</a:t>
            </a:r>
            <a:r>
              <a:rPr lang="en-GB" dirty="0" smtClean="0"/>
              <a:t> grid correct.</a:t>
            </a:r>
            <a:endParaRPr lang="en-GB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181969"/>
              </p:ext>
            </p:extLst>
          </p:nvPr>
        </p:nvGraphicFramePr>
        <p:xfrm>
          <a:off x="3382392" y="1438183"/>
          <a:ext cx="3875658" cy="3167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7744"/>
                <a:gridCol w="1418957"/>
                <a:gridCol w="1418957"/>
              </a:tblGrid>
              <a:tr h="106426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x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7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05144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35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60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05144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8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96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3382392" y="2530137"/>
            <a:ext cx="1012055" cy="10031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5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27879" y="1438183"/>
            <a:ext cx="1330171" cy="10209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12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60566" y="3584406"/>
            <a:ext cx="1330171" cy="10209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56</a:t>
            </a:r>
            <a:endParaRPr lang="en-GB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73" y="1180730"/>
            <a:ext cx="5383793" cy="16659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table shows the heights of three mountains.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38687" y="3302493"/>
            <a:ext cx="8300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Steven says Mount Everest is more than six times higher than Ben Nevis. Is he correct? You must show a calculation to explain your answer.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1627833" y="4160018"/>
            <a:ext cx="15373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1344 x</a:t>
            </a:r>
          </a:p>
          <a:p>
            <a:r>
              <a:rPr lang="en-GB" sz="2800" u="sng" dirty="0" smtClean="0"/>
              <a:t>     6</a:t>
            </a:r>
          </a:p>
          <a:p>
            <a:r>
              <a:rPr lang="en-GB" sz="2800" dirty="0" smtClean="0"/>
              <a:t>8064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659826" y="4221268"/>
            <a:ext cx="1085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Yes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Complete this table with the missing numbers.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One row has been done for you.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474848" y="2527807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173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46484" y="2967665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2,281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088427" y="3447319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5,930</a:t>
            </a:r>
            <a:endParaRPr lang="en-GB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395" y="1568735"/>
            <a:ext cx="4165089" cy="237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 Write these numbers in order of size, starting with the </a:t>
            </a:r>
            <a:r>
              <a:rPr lang="en-GB" b="1" dirty="0" smtClean="0"/>
              <a:t>smallest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20428" y="1402672"/>
            <a:ext cx="7359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1.4          0.51           1.326         0.487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071239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659732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796901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934070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241696" y="3318303"/>
            <a:ext cx="106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smallest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184118" y="2490122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0.51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225245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0.487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017967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1.326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938762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1.4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7.  Write the missing numbers.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53127" y="1455246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853127" y="3813240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853127" y="2634243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222595" y="1660282"/>
            <a:ext cx="51046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48 months =                       years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96 hours =                          days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49 days =                           weeks</a:t>
            </a:r>
            <a:endParaRPr lang="en-GB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304408" y="1626637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17108" y="281221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276542" y="400883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At the start of November, there were 2,384 toy cars in the shop.</a:t>
            </a:r>
          </a:p>
          <a:p>
            <a:pPr marL="342900" indent="-342900">
              <a:buAutoNum type="arabicPeriod" startAt="8"/>
            </a:pPr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    During November,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11,609 more toy cars were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8,741 toy cars were sold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How many toy cars were left in the shop at the end of </a:t>
            </a:r>
            <a:r>
              <a:rPr lang="en-GB" dirty="0" smtClean="0"/>
              <a:t>November?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342051" y="316454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695" y="1055851"/>
            <a:ext cx="2917678" cy="970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3568700"/>
            <a:ext cx="208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2384 +</a:t>
            </a:r>
          </a:p>
          <a:p>
            <a:r>
              <a:rPr lang="en-GB" sz="1200" u="sng" dirty="0"/>
              <a:t> </a:t>
            </a:r>
            <a:r>
              <a:rPr lang="en-GB" sz="2800" u="sng" dirty="0" smtClean="0"/>
              <a:t>11609</a:t>
            </a:r>
          </a:p>
          <a:p>
            <a:r>
              <a:rPr lang="en-GB" sz="2800" dirty="0" smtClean="0"/>
              <a:t>13993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606800" y="3568699"/>
            <a:ext cx="208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13993-</a:t>
            </a:r>
          </a:p>
          <a:p>
            <a:r>
              <a:rPr lang="en-GB" sz="2800" u="sng" dirty="0" smtClean="0"/>
              <a:t>  8741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5252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767621" y="3379564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5,252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7695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26128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Tick two shapes that have ¼ shaded.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190260" y="1024608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4186597" y="1738602"/>
            <a:ext cx="94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</a:t>
            </a:r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4</a:t>
            </a:r>
            <a:endParaRPr lang="en-GB" sz="28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7327407" y="1041188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endParaRPr lang="en-GB" sz="28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7232256" y="1621260"/>
            <a:ext cx="94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</a:t>
            </a:r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3</a:t>
            </a:r>
            <a:endParaRPr lang="en-GB" sz="28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3265014" y="3047822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9</a:t>
            </a:r>
            <a:endParaRPr lang="en-GB" sz="2800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7495052" y="2708670"/>
            <a:ext cx="87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4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16</a:t>
            </a:r>
            <a:endParaRPr lang="en-GB" sz="280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7509805" y="3295616"/>
            <a:ext cx="94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</a:t>
            </a:r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4</a:t>
            </a:r>
            <a:endParaRPr lang="en-GB" sz="2800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8369299" y="3295616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4637898" y="1400592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237" y="3102142"/>
            <a:ext cx="1754813" cy="9101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594" y="1203854"/>
            <a:ext cx="2621475" cy="12111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322" y="1099592"/>
            <a:ext cx="1389525" cy="10678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9251" y="2951641"/>
            <a:ext cx="2191725" cy="12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10.  Round </a:t>
            </a:r>
            <a:r>
              <a:rPr lang="en-GB" b="1" dirty="0" smtClean="0"/>
              <a:t>16,352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7588" y="1349406"/>
            <a:ext cx="4261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 nearest 10</a:t>
            </a:r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/>
              <a:t>to nearest </a:t>
            </a:r>
            <a:r>
              <a:rPr lang="en-GB" sz="2400" dirty="0" smtClean="0"/>
              <a:t>100</a:t>
            </a:r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/>
              <a:t>to nearest </a:t>
            </a:r>
            <a:r>
              <a:rPr lang="en-GB" sz="2400" dirty="0" smtClean="0"/>
              <a:t>1000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5288133" y="112268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288133" y="340493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288133" y="226380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638800" y="1318404"/>
            <a:ext cx="2309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16,350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638799" y="2502249"/>
            <a:ext cx="2309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16,400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638798" y="3611226"/>
            <a:ext cx="2309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16,000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18804" y="1202271"/>
            <a:ext cx="5036597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07868" y="488272"/>
            <a:ext cx="1001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11.  Here is a rule for the time it takes to cook a joint of beef.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118805" y="1336306"/>
            <a:ext cx="6338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Cooking time = 30 minutes plus an extra</a:t>
            </a:r>
          </a:p>
          <a:p>
            <a:r>
              <a:rPr lang="en-GB" b="1" dirty="0"/>
              <a:t>	 </a:t>
            </a:r>
            <a:r>
              <a:rPr lang="en-GB" b="1" dirty="0" smtClean="0"/>
              <a:t>          30 minutes for each 500g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32155" y="2574524"/>
            <a:ext cx="71110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minutes will it take to cook a 2 kg beef joint?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is the mass of beef that takes </a:t>
            </a:r>
            <a:r>
              <a:rPr lang="en-GB" dirty="0"/>
              <a:t>9</a:t>
            </a:r>
            <a:r>
              <a:rPr lang="en-GB" dirty="0" smtClean="0"/>
              <a:t>0 minutes to cook?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2" y="257452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846382" y="454561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75324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minutes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392939" y="4818144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kg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1" y="3002594"/>
            <a:ext cx="2544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 kg = 4 x 500g</a:t>
            </a:r>
          </a:p>
          <a:p>
            <a:r>
              <a:rPr lang="en-GB" sz="2400" dirty="0" smtClean="0"/>
              <a:t>4 x 30 = 120</a:t>
            </a:r>
          </a:p>
          <a:p>
            <a:r>
              <a:rPr lang="en-GB" sz="2400" dirty="0" smtClean="0"/>
              <a:t>120 + 30 = 150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857501" y="5155097"/>
            <a:ext cx="2544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9</a:t>
            </a:r>
            <a:r>
              <a:rPr lang="en-GB" sz="2400" dirty="0" smtClean="0"/>
              <a:t>0 – 30  = 60</a:t>
            </a:r>
          </a:p>
          <a:p>
            <a:r>
              <a:rPr lang="en-GB" sz="2400" dirty="0" smtClean="0"/>
              <a:t>60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30   = 2</a:t>
            </a:r>
          </a:p>
          <a:p>
            <a:r>
              <a:rPr lang="en-GB" sz="2400" dirty="0" smtClean="0"/>
              <a:t>2 x 500g = 1000g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136941" y="2740984"/>
            <a:ext cx="83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150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8556132" y="4741200"/>
            <a:ext cx="83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05" y="5040045"/>
            <a:ext cx="2833687" cy="17002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7049" y="372862"/>
            <a:ext cx="10706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Here are diagrams of some 3-D shapes.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Tick each shape that has three more edges than vertices.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88419" y="1580226"/>
            <a:ext cx="34001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Cube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Square-based pyramid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 prism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Triangular-based pyramid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 flipV="1">
            <a:off x="7079201" y="5603477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flipV="1">
            <a:off x="7079201" y="414852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 flipV="1">
            <a:off x="7079201" y="276585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7079201" y="1466753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72" y="1296192"/>
            <a:ext cx="1503955" cy="1353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77" y="2608452"/>
            <a:ext cx="1524652" cy="15813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11" y="3916280"/>
            <a:ext cx="1123765" cy="11237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30780" y="4478162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 flipH="1" flipV="1">
            <a:off x="2112364" y="2256431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 flipH="1" flipV="1">
            <a:off x="1535908" y="204086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 flipH="1" flipV="1">
            <a:off x="1972023" y="230905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 flipH="1" flipV="1">
            <a:off x="2551886" y="233264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 flipH="1" flipV="1">
            <a:off x="2823986" y="2194866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7104411" y="2814342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229600" y="758553"/>
            <a:ext cx="386053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Vertices     Edges</a:t>
            </a:r>
          </a:p>
          <a:p>
            <a:endParaRPr lang="en-GB" sz="2400" dirty="0"/>
          </a:p>
          <a:p>
            <a:r>
              <a:rPr lang="en-GB" sz="2400" dirty="0" smtClean="0"/>
              <a:t>   8		12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   5		8</a:t>
            </a:r>
          </a:p>
          <a:p>
            <a:endParaRPr lang="en-GB" sz="2400" dirty="0"/>
          </a:p>
          <a:p>
            <a:endParaRPr lang="en-GB" sz="1200" dirty="0" smtClean="0"/>
          </a:p>
          <a:p>
            <a:endParaRPr lang="en-GB" sz="2400" dirty="0"/>
          </a:p>
          <a:p>
            <a:r>
              <a:rPr lang="en-GB" sz="2400" dirty="0" smtClean="0"/>
              <a:t>   6		9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/>
              <a:t> </a:t>
            </a:r>
            <a:r>
              <a:rPr lang="en-GB" sz="2400" dirty="0" smtClean="0"/>
              <a:t>  4		6</a:t>
            </a:r>
            <a:endParaRPr lang="en-GB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7125258" y="4200454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build="p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15466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459455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Esme and Ellie buy some stickers.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84917" y="1251751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Pack of 15 stickers </a:t>
            </a:r>
          </a:p>
          <a:p>
            <a:pPr algn="ctr"/>
            <a:r>
              <a:rPr lang="en-GB" b="1" dirty="0" smtClean="0"/>
              <a:t>£12.60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44862" y="1251750"/>
            <a:ext cx="141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15 stickers </a:t>
            </a:r>
          </a:p>
          <a:p>
            <a:pPr algn="ctr"/>
            <a:r>
              <a:rPr lang="en-GB" b="1" dirty="0" smtClean="0"/>
              <a:t>97p each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4198" y="2370338"/>
            <a:ext cx="5406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Esme buys a pack of 15 stickers for £12.60</a:t>
            </a:r>
          </a:p>
          <a:p>
            <a:endParaRPr lang="en-GB" dirty="0"/>
          </a:p>
          <a:p>
            <a:r>
              <a:rPr lang="en-GB" dirty="0" smtClean="0"/>
              <a:t>Ellie buys 15 single stickers for 97p each.</a:t>
            </a:r>
          </a:p>
          <a:p>
            <a:endParaRPr lang="en-GB" dirty="0"/>
          </a:p>
          <a:p>
            <a:r>
              <a:rPr lang="en-GB" dirty="0" smtClean="0"/>
              <a:t>How much more does Ellie pay than Esme?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652769" y="4259216"/>
            <a:ext cx="79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816100" y="4028383"/>
            <a:ext cx="218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15 x  97p =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£15 – 45p =</a:t>
            </a:r>
          </a:p>
          <a:p>
            <a:r>
              <a:rPr lang="en-GB" sz="2400" dirty="0" smtClean="0"/>
              <a:t>£14.55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615466" y="4028383"/>
            <a:ext cx="218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£14.55 – </a:t>
            </a:r>
          </a:p>
          <a:p>
            <a:r>
              <a:rPr lang="en-GB" sz="2400" dirty="0" smtClean="0"/>
              <a:t>£</a:t>
            </a:r>
            <a:r>
              <a:rPr lang="en-GB" sz="2400" u="sng" dirty="0" smtClean="0"/>
              <a:t>12.60</a:t>
            </a:r>
          </a:p>
          <a:p>
            <a:r>
              <a:rPr lang="en-GB" sz="2400" dirty="0" smtClean="0"/>
              <a:t>£  1.95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835964" y="4182272"/>
            <a:ext cx="1213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1.95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8322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Kerry planted some seeds.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For every 4 seeds Kerry planted, only 3 seeds grew.</a:t>
            </a:r>
          </a:p>
          <a:p>
            <a:endParaRPr lang="en-GB" dirty="0"/>
          </a:p>
          <a:p>
            <a:r>
              <a:rPr lang="en-GB" dirty="0" smtClean="0"/>
              <a:t>Altogether, 15 seeds grew.</a:t>
            </a:r>
          </a:p>
          <a:p>
            <a:endParaRPr lang="en-GB" dirty="0"/>
          </a:p>
          <a:p>
            <a:r>
              <a:rPr lang="en-GB" dirty="0" smtClean="0"/>
              <a:t>How many seeds did Kerry plant?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739900" y="2971800"/>
            <a:ext cx="2908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15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altLang="en-US" sz="2800" dirty="0">
                <a:sym typeface="Symbol" panose="05050102010706020507" pitchFamily="18" charset="2"/>
              </a:rPr>
              <a:t>3</a:t>
            </a:r>
            <a:r>
              <a:rPr lang="en-GB" sz="2800" dirty="0" smtClean="0"/>
              <a:t> = 5</a:t>
            </a:r>
          </a:p>
          <a:p>
            <a:r>
              <a:rPr lang="en-GB" sz="2800" dirty="0" smtClean="0"/>
              <a:t>5 x 4   = 20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093200" y="4182272"/>
            <a:ext cx="97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15.  At the end of a film, the year is given in Roman numerals.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71852" y="2809798"/>
            <a:ext cx="444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year MMXII in </a:t>
            </a:r>
            <a:r>
              <a:rPr lang="en-GB" b="1" dirty="0" smtClean="0"/>
              <a:t>figures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108199" y="3320497"/>
            <a:ext cx="26946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M = 1000</a:t>
            </a:r>
          </a:p>
          <a:p>
            <a:r>
              <a:rPr lang="en-GB" sz="2800" dirty="0" smtClean="0"/>
              <a:t>X = 10</a:t>
            </a:r>
          </a:p>
          <a:p>
            <a:r>
              <a:rPr lang="en-GB" sz="2800" dirty="0" smtClean="0"/>
              <a:t>I  = 1</a:t>
            </a:r>
          </a:p>
          <a:p>
            <a:r>
              <a:rPr lang="en-GB" sz="2800" dirty="0" smtClean="0"/>
              <a:t>So MM = 2000</a:t>
            </a:r>
          </a:p>
          <a:p>
            <a:r>
              <a:rPr lang="en-GB" sz="2800" dirty="0" smtClean="0"/>
              <a:t>XII =12 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953500" y="4182272"/>
            <a:ext cx="127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2012</a:t>
            </a: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199" y="1056760"/>
            <a:ext cx="3094115" cy="179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16.  Lyla completes  a </a:t>
            </a:r>
            <a:r>
              <a:rPr lang="en-GB" b="1" dirty="0" smtClean="0"/>
              <a:t>half somersault </a:t>
            </a:r>
            <a:r>
              <a:rPr lang="en-GB" dirty="0" smtClean="0"/>
              <a:t>in a dive.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07576" y="3667181"/>
            <a:ext cx="608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does Lyla turn through in her dive?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848761" y="357931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117516" y="3667181"/>
            <a:ext cx="1305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37864">
            <a:off x="2332996" y="1229481"/>
            <a:ext cx="845210" cy="5543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79" y="1229480"/>
            <a:ext cx="845210" cy="554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3144">
            <a:off x="4280631" y="2201695"/>
            <a:ext cx="845210" cy="55438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828800" y="1967308"/>
            <a:ext cx="10830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52359" y="1782642"/>
            <a:ext cx="69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Start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701904" y="1119818"/>
            <a:ext cx="3750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360 is one complete turn</a:t>
            </a:r>
          </a:p>
          <a:p>
            <a:r>
              <a:rPr lang="en-GB" sz="2400" dirty="0" smtClean="0"/>
              <a:t>180 is half a turn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2193" y="377490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The vertices of a quadrilateral have these coordinates.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6999" y="769414"/>
            <a:ext cx="56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(2,2)     (4,-2)      (-2,-2)      (-4,2)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7655" y="1498911"/>
            <a:ext cx="6684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side of the quadrilateral has been drawn on the grid.</a:t>
            </a:r>
          </a:p>
          <a:p>
            <a:endParaRPr lang="en-GB" dirty="0"/>
          </a:p>
          <a:p>
            <a:r>
              <a:rPr lang="en-GB" dirty="0" smtClean="0"/>
              <a:t>Complete the quadrilateral.</a:t>
            </a:r>
          </a:p>
          <a:p>
            <a:endParaRPr lang="en-GB" dirty="0"/>
          </a:p>
          <a:p>
            <a:r>
              <a:rPr lang="en-GB" dirty="0" smtClean="0"/>
              <a:t>Use a ruler.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cxnSp>
        <p:nvCxnSpPr>
          <p:cNvPr id="17" name="Straight Connector 16"/>
          <p:cNvCxnSpPr>
            <a:endCxn id="23" idx="0"/>
          </p:cNvCxnSpPr>
          <p:nvPr/>
        </p:nvCxnSpPr>
        <p:spPr>
          <a:xfrm>
            <a:off x="9940896" y="2099606"/>
            <a:ext cx="915260" cy="1697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871653" y="2027718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0794012" y="3797205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8036449" y="3783667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 flipH="1">
            <a:off x="7134563" y="2001209"/>
            <a:ext cx="152401" cy="15733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8098593" y="3828008"/>
            <a:ext cx="2770726" cy="29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200549" y="2057862"/>
            <a:ext cx="2733248" cy="30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6" idx="5"/>
          </p:cNvCxnSpPr>
          <p:nvPr/>
        </p:nvCxnSpPr>
        <p:spPr>
          <a:xfrm flipH="1" flipV="1">
            <a:off x="7202015" y="2107279"/>
            <a:ext cx="940520" cy="17654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A cat sleeps for </a:t>
            </a:r>
            <a:r>
              <a:rPr lang="en-GB" b="1" dirty="0" smtClean="0"/>
              <a:t>12 hours </a:t>
            </a:r>
            <a:r>
              <a:rPr lang="en-GB" dirty="0" smtClean="0"/>
              <a:t>each day.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b="1" dirty="0" smtClean="0"/>
              <a:t>½ </a:t>
            </a:r>
            <a:r>
              <a:rPr lang="en-GB" dirty="0" smtClean="0"/>
              <a:t>of its life is spent asleep.</a:t>
            </a:r>
          </a:p>
          <a:p>
            <a:endParaRPr lang="en-GB" dirty="0"/>
          </a:p>
          <a:p>
            <a:r>
              <a:rPr lang="en-GB" dirty="0" smtClean="0"/>
              <a:t>Write the missing fraction.</a:t>
            </a:r>
          </a:p>
          <a:p>
            <a:endParaRPr lang="en-GB" dirty="0"/>
          </a:p>
          <a:p>
            <a:r>
              <a:rPr lang="en-GB" dirty="0" smtClean="0"/>
              <a:t>A squirrel sleeps for </a:t>
            </a:r>
            <a:r>
              <a:rPr lang="en-GB" b="1" dirty="0" smtClean="0"/>
              <a:t>15 hours </a:t>
            </a:r>
            <a:r>
              <a:rPr lang="en-GB" dirty="0" smtClean="0"/>
              <a:t>each day.</a:t>
            </a:r>
          </a:p>
          <a:p>
            <a:endParaRPr lang="en-GB" dirty="0"/>
          </a:p>
          <a:p>
            <a:r>
              <a:rPr lang="en-GB" dirty="0" smtClean="0"/>
              <a:t>                                         of its life is spent asleep.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296697" y="250411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14" y="523783"/>
            <a:ext cx="1524003" cy="12496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61211" y="4114800"/>
            <a:ext cx="104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15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24</a:t>
            </a:r>
            <a:endParaRPr lang="en-GB" sz="28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3506680" y="4114800"/>
            <a:ext cx="104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 </a:t>
            </a:r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39408" y="2646423"/>
            <a:ext cx="104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pic>
        <p:nvPicPr>
          <p:cNvPr id="12" name="Picture 11" descr="Image result for squirrel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917" y="2260906"/>
            <a:ext cx="1676400" cy="1400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Harriett posts three large letters.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The postage costs the same for each letter.</a:t>
            </a:r>
          </a:p>
          <a:p>
            <a:endParaRPr lang="en-GB" dirty="0"/>
          </a:p>
          <a:p>
            <a:r>
              <a:rPr lang="en-GB" dirty="0" smtClean="0"/>
              <a:t>She pays with a £20 note.</a:t>
            </a:r>
          </a:p>
          <a:p>
            <a:endParaRPr lang="en-GB" dirty="0"/>
          </a:p>
          <a:p>
            <a:r>
              <a:rPr lang="en-GB" dirty="0" smtClean="0"/>
              <a:t>Her change is £14.84</a:t>
            </a:r>
          </a:p>
          <a:p>
            <a:endParaRPr lang="en-GB" dirty="0"/>
          </a:p>
          <a:p>
            <a:r>
              <a:rPr lang="en-GB" dirty="0" smtClean="0"/>
              <a:t>What is the cost of posting </a:t>
            </a:r>
            <a:r>
              <a:rPr lang="en-GB" b="1" dirty="0" smtClean="0"/>
              <a:t>one</a:t>
            </a:r>
            <a:r>
              <a:rPr lang="en-GB" dirty="0" smtClean="0"/>
              <a:t> letter?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895425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816100" y="3543300"/>
            <a:ext cx="1638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£20.00 –</a:t>
            </a:r>
          </a:p>
          <a:p>
            <a:r>
              <a:rPr lang="en-GB" sz="2800" u="sng" dirty="0" smtClean="0"/>
              <a:t>£14.84</a:t>
            </a:r>
          </a:p>
          <a:p>
            <a:r>
              <a:rPr lang="en-GB" sz="2800" u="sng" dirty="0" smtClean="0"/>
              <a:t>£  5.16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0050" y="383540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5.16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194300" y="3835400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5041900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845050" y="3835400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492750" y="3312179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1.72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9101523" y="472381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1.72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4725" y="1314503"/>
            <a:ext cx="3375914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45724" y="568171"/>
            <a:ext cx="765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Harrison says,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4725" y="1420428"/>
            <a:ext cx="3533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0.7 is smaller than </a:t>
            </a:r>
            <a:r>
              <a:rPr lang="en-GB" sz="2400" baseline="30000" dirty="0" smtClean="0"/>
              <a:t>3</a:t>
            </a:r>
            <a:r>
              <a:rPr lang="en-GB" sz="2400" dirty="0" smtClean="0"/>
              <a:t>/</a:t>
            </a:r>
            <a:r>
              <a:rPr lang="en-GB" sz="2400" baseline="-25000" dirty="0" smtClean="0"/>
              <a:t>4</a:t>
            </a:r>
            <a:endParaRPr lang="en-GB" sz="24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1083076" y="2556769"/>
            <a:ext cx="448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Explain why he is correct.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032000" y="3365500"/>
            <a:ext cx="2273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4</a:t>
            </a:r>
            <a:r>
              <a:rPr lang="en-GB" sz="2800" dirty="0" smtClean="0"/>
              <a:t>   = </a:t>
            </a:r>
          </a:p>
          <a:p>
            <a:r>
              <a:rPr lang="en-GB" sz="2800" dirty="0" smtClean="0"/>
              <a:t>0.25 </a:t>
            </a:r>
          </a:p>
          <a:p>
            <a:r>
              <a:rPr lang="en-GB" sz="2800" dirty="0" smtClean="0"/>
              <a:t>So ¾ = 0.75</a:t>
            </a:r>
          </a:p>
          <a:p>
            <a:r>
              <a:rPr lang="en-GB" sz="2800" dirty="0" smtClean="0"/>
              <a:t>0.7 &lt; 0.75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On a map, 1cm represents 20km.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98484" y="1970843"/>
            <a:ext cx="6365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distance between two cities is </a:t>
            </a:r>
            <a:r>
              <a:rPr lang="en-GB" b="1" dirty="0" smtClean="0"/>
              <a:t>350 km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On the map, what is the distance between the two cities?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324730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357" y="1345333"/>
            <a:ext cx="2750400" cy="3153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1262" y="1663066"/>
            <a:ext cx="1923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kilometres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33313" y="1035156"/>
            <a:ext cx="342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0     20     40    60    80    100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229257" y="3829859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35.0</a:t>
            </a:r>
            <a:endParaRPr lang="en-GB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133600" y="3855381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1933372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723822" y="3829859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6400" y="1219822"/>
            <a:ext cx="210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350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800" dirty="0" smtClean="0"/>
              <a:t> 20 =</a:t>
            </a:r>
          </a:p>
          <a:p>
            <a:r>
              <a:rPr lang="en-GB" sz="2800" dirty="0" smtClean="0"/>
              <a:t>  35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216557" y="3357684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17.5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398057" y="4646866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17.5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  <p:bldP spid="6" grpId="0" build="p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Here are two similar right-angled triangles.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40528" y="3624949"/>
            <a:ext cx="3755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ratio of side </a:t>
            </a:r>
            <a:r>
              <a:rPr lang="en-GB" i="1" dirty="0" smtClean="0"/>
              <a:t>a</a:t>
            </a:r>
            <a:r>
              <a:rPr lang="en-GB" dirty="0" smtClean="0"/>
              <a:t> to side </a:t>
            </a:r>
            <a:r>
              <a:rPr lang="en-GB" i="1" dirty="0" smtClean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040549" y="383576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721658" y="3955610"/>
            <a:ext cx="104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/>
              <a:t>a</a:t>
            </a:r>
            <a:r>
              <a:rPr lang="en-GB" sz="2800" dirty="0" smtClean="0"/>
              <a:t> : </a:t>
            </a:r>
            <a:r>
              <a:rPr lang="en-GB" sz="2800" i="1" dirty="0"/>
              <a:t>b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909263" y="3955610"/>
            <a:ext cx="33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:</a:t>
            </a:r>
            <a:endParaRPr lang="en-GB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93" y="759949"/>
            <a:ext cx="6431926" cy="2680334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104008" y="2982896"/>
            <a:ext cx="914400" cy="88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104008" y="2534388"/>
            <a:ext cx="914400" cy="4485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018408" y="2534388"/>
            <a:ext cx="1" cy="4573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254714" y="2444861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a</a:t>
            </a: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3945356" y="2982896"/>
            <a:ext cx="2741009" cy="89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686365" y="1660124"/>
            <a:ext cx="0" cy="133165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924629" y="1660124"/>
            <a:ext cx="2770223" cy="13316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469032" y="176447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b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643793" y="5397500"/>
            <a:ext cx="21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2:6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400" y="4127500"/>
            <a:ext cx="467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Sloping sides have the same ratio as the horizontal or vertical sides.</a:t>
            </a:r>
            <a:endParaRPr lang="en-GB" sz="2400" dirty="0"/>
          </a:p>
        </p:txBody>
      </p:sp>
      <p:sp>
        <p:nvSpPr>
          <p:cNvPr id="13" name="Rectangle 12"/>
          <p:cNvSpPr/>
          <p:nvPr/>
        </p:nvSpPr>
        <p:spPr>
          <a:xfrm>
            <a:off x="1619893" y="5856775"/>
            <a:ext cx="7879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1:3</a:t>
            </a:r>
            <a:endParaRPr lang="en-GB" sz="2800" dirty="0"/>
          </a:p>
        </p:txBody>
      </p:sp>
      <p:sp>
        <p:nvSpPr>
          <p:cNvPr id="19" name="Rectangle 18"/>
          <p:cNvSpPr/>
          <p:nvPr/>
        </p:nvSpPr>
        <p:spPr>
          <a:xfrm>
            <a:off x="7687829" y="3994281"/>
            <a:ext cx="787943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dirty="0" smtClean="0"/>
              <a:t>1:3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5992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  <p:bldP spid="13" grpId="0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In this circle, ½  and </a:t>
            </a:r>
            <a:r>
              <a:rPr lang="en-GB" baseline="30000" dirty="0" smtClean="0"/>
              <a:t>1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are shaded.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fraction of the whole circle is </a:t>
            </a:r>
            <a:r>
              <a:rPr lang="en-GB" b="1" dirty="0" smtClean="0"/>
              <a:t>not </a:t>
            </a:r>
            <a:r>
              <a:rPr lang="en-GB" dirty="0" smtClean="0"/>
              <a:t>shaded?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861786" y="1491449"/>
            <a:ext cx="1970843" cy="184655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0"/>
            <a:endCxn id="4" idx="4"/>
          </p:cNvCxnSpPr>
          <p:nvPr/>
        </p:nvCxnSpPr>
        <p:spPr>
          <a:xfrm>
            <a:off x="4847208" y="1491449"/>
            <a:ext cx="0" cy="18465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53124" y="2414726"/>
            <a:ext cx="766441" cy="466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874532" y="1958434"/>
            <a:ext cx="824932" cy="4562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05562" y="2414726"/>
            <a:ext cx="104164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e 20"/>
          <p:cNvSpPr/>
          <p:nvPr/>
        </p:nvSpPr>
        <p:spPr>
          <a:xfrm>
            <a:off x="3876695" y="1501640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Pie 21"/>
          <p:cNvSpPr/>
          <p:nvPr/>
        </p:nvSpPr>
        <p:spPr>
          <a:xfrm>
            <a:off x="3957221" y="1481258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61300" y="762000"/>
            <a:ext cx="3327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½ + </a:t>
            </a:r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r>
              <a:rPr lang="en-GB" sz="2800" dirty="0" smtClean="0"/>
              <a:t> =</a:t>
            </a:r>
          </a:p>
          <a:p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/>
              <a:t>6</a:t>
            </a:r>
            <a:r>
              <a:rPr lang="en-GB" sz="2800" dirty="0" smtClean="0"/>
              <a:t> + </a:t>
            </a:r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/>
              <a:t>6</a:t>
            </a:r>
            <a:r>
              <a:rPr lang="en-GB" sz="2800" dirty="0" smtClean="0"/>
              <a:t> =</a:t>
            </a:r>
          </a:p>
          <a:p>
            <a:r>
              <a:rPr lang="en-GB" sz="2800" baseline="30000" dirty="0" smtClean="0"/>
              <a:t>4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r>
              <a:rPr lang="en-GB" sz="2800" dirty="0" smtClean="0"/>
              <a:t> =</a:t>
            </a:r>
          </a:p>
          <a:p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3</a:t>
            </a:r>
            <a:endParaRPr lang="en-GB" sz="2800" baseline="-25000" dirty="0"/>
          </a:p>
          <a:p>
            <a:r>
              <a:rPr lang="en-GB" sz="2800" dirty="0" smtClean="0"/>
              <a:t>So </a:t>
            </a:r>
          </a:p>
          <a:p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3</a:t>
            </a:r>
            <a:r>
              <a:rPr lang="en-GB" sz="2800" dirty="0" smtClean="0"/>
              <a:t> is not shaded</a:t>
            </a:r>
            <a:endParaRPr lang="en-GB" sz="2800" dirty="0"/>
          </a:p>
        </p:txBody>
      </p:sp>
      <p:sp>
        <p:nvSpPr>
          <p:cNvPr id="12" name="Pie 11"/>
          <p:cNvSpPr/>
          <p:nvPr/>
        </p:nvSpPr>
        <p:spPr>
          <a:xfrm flipV="1">
            <a:off x="3876695" y="1481258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951</Words>
  <Application>Microsoft Office PowerPoint</Application>
  <PresentationFormat>Widescreen</PresentationFormat>
  <Paragraphs>299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Wingdings</vt:lpstr>
      <vt:lpstr>Office Theme</vt:lpstr>
      <vt:lpstr>KS2 Paper 2A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71</cp:revision>
  <dcterms:created xsi:type="dcterms:W3CDTF">2016-06-25T18:12:41Z</dcterms:created>
  <dcterms:modified xsi:type="dcterms:W3CDTF">2018-03-15T13:21:29Z</dcterms:modified>
</cp:coreProperties>
</file>