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04/02/2018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2B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William asks the children in Year 2 and Year 6 if they walk to school. The graph shows the results.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7659" y="4241494"/>
            <a:ext cx="7821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Altogether, how many children </a:t>
            </a:r>
            <a:r>
              <a:rPr lang="en-GB" b="1" dirty="0" smtClean="0"/>
              <a:t>don’t</a:t>
            </a:r>
            <a:r>
              <a:rPr lang="en-GB" dirty="0" smtClean="0"/>
              <a:t> walk to school?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more</a:t>
            </a:r>
            <a:r>
              <a:rPr lang="en-GB" dirty="0" smtClean="0"/>
              <a:t> Year 6 children than Year 2 children walk to school?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91636" y="43575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791636" y="5721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42874" y="1996728"/>
            <a:ext cx="93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Number of children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074198" y="4829452"/>
            <a:ext cx="118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75 + 25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273988" y="4651899"/>
            <a:ext cx="109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100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162975" y="6161103"/>
            <a:ext cx="167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80 - 45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380520" y="5995820"/>
            <a:ext cx="56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35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003" y="1060822"/>
            <a:ext cx="3926164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Circle the number that is </a:t>
            </a:r>
            <a:r>
              <a:rPr lang="en-GB" b="1" dirty="0" smtClean="0"/>
              <a:t>100 times </a:t>
            </a:r>
            <a:r>
              <a:rPr lang="en-GB" dirty="0" smtClean="0"/>
              <a:t>greater than two hundred and six.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2,600     20.6     20,600     2,060     206,000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3275860" y="1038688"/>
            <a:ext cx="1589103" cy="13849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330431" y="479394"/>
            <a:ext cx="1305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206 x 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804129"/>
              </p:ext>
            </p:extLst>
          </p:nvPr>
        </p:nvGraphicFramePr>
        <p:xfrm>
          <a:off x="4179348" y="1720003"/>
          <a:ext cx="2789622" cy="2638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948"/>
                <a:gridCol w="1021337"/>
                <a:gridCol w="1021337"/>
              </a:tblGrid>
              <a:tr h="8867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x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760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6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48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66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760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9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99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971496" y="1726615"/>
            <a:ext cx="932154" cy="8390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8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96866" y="1720003"/>
            <a:ext cx="932154" cy="8390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11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71496" y="3519905"/>
            <a:ext cx="932154" cy="8390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chemeClr val="tx1"/>
                </a:solidFill>
              </a:rPr>
              <a:t>72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table shows the lengths of three rivers.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38687" y="3302493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much longer is the Amazon than the combined lengths of the other two rivers?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627833" y="4160018"/>
            <a:ext cx="1537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1795 +</a:t>
            </a:r>
          </a:p>
          <a:p>
            <a:r>
              <a:rPr lang="en-GB" sz="2800" u="sng" dirty="0" smtClean="0"/>
              <a:t>  216</a:t>
            </a:r>
          </a:p>
          <a:p>
            <a:r>
              <a:rPr lang="en-GB" sz="2800" dirty="0" smtClean="0"/>
              <a:t>2011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420299" y="4160017"/>
            <a:ext cx="1537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4345 -</a:t>
            </a:r>
          </a:p>
          <a:p>
            <a:r>
              <a:rPr lang="en-GB" sz="2800" u="sng" dirty="0" smtClean="0"/>
              <a:t>2011</a:t>
            </a:r>
          </a:p>
          <a:p>
            <a:r>
              <a:rPr lang="en-GB" sz="2800" dirty="0" smtClean="0"/>
              <a:t>2334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659826" y="4221268"/>
            <a:ext cx="1085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2334</a:t>
            </a:r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424" y="962265"/>
            <a:ext cx="6284534" cy="196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537193" y="2473083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194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55366" y="2972843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1,853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55366" y="3462027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4,940</a:t>
            </a:r>
            <a:endParaRPr lang="en-GB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20" y="1456621"/>
            <a:ext cx="4365975" cy="24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 Write these numbers in order of size, starting with the </a:t>
            </a:r>
            <a:r>
              <a:rPr lang="en-GB" b="1" dirty="0" smtClean="0"/>
              <a:t>largest and decreasing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38173" y="1402313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0.153         0.07           0.068         0.208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073585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0.153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225245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0.208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17967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0.07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938762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0.068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 Write the missing numbers.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3127" y="1455246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53127" y="3813240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853127" y="2634243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22595" y="1660282"/>
            <a:ext cx="5104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 minutes =                       seconds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8 </a:t>
            </a:r>
            <a:r>
              <a:rPr lang="en-GB" sz="2000" dirty="0" smtClean="0"/>
              <a:t>weeks=                          days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60 years =                           decades</a:t>
            </a: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192416" y="1650836"/>
            <a:ext cx="941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180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17108" y="281221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56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276542" y="400883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At the start of May, there were 3,405 toy soldiers in the shop.</a:t>
            </a:r>
          </a:p>
          <a:p>
            <a:pPr marL="342900" indent="-342900">
              <a:buAutoNum type="arabicPeriod" startAt="8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May,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4,200 more toy </a:t>
            </a:r>
            <a:r>
              <a:rPr lang="en-GB" dirty="0"/>
              <a:t>soldiers </a:t>
            </a:r>
            <a:r>
              <a:rPr lang="en-GB" dirty="0" smtClean="0"/>
              <a:t>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6,985 toy </a:t>
            </a:r>
            <a:r>
              <a:rPr lang="en-GB" dirty="0"/>
              <a:t>soldiers </a:t>
            </a:r>
            <a:r>
              <a:rPr lang="en-GB" dirty="0" smtClean="0"/>
              <a:t>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</a:t>
            </a:r>
            <a:r>
              <a:rPr lang="en-GB" dirty="0"/>
              <a:t>soldiers </a:t>
            </a:r>
            <a:r>
              <a:rPr lang="en-GB" dirty="0" smtClean="0"/>
              <a:t>were left in the shop at the end of May?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524000" y="3568700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3405 +</a:t>
            </a:r>
          </a:p>
          <a:p>
            <a:r>
              <a:rPr lang="en-GB" sz="2800" u="sng" dirty="0" smtClean="0"/>
              <a:t>  4200</a:t>
            </a:r>
          </a:p>
          <a:p>
            <a:r>
              <a:rPr lang="en-GB" sz="2800" dirty="0" smtClean="0"/>
              <a:t>  7605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606800" y="3568699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7605-</a:t>
            </a:r>
          </a:p>
          <a:p>
            <a:r>
              <a:rPr lang="en-GB" sz="2800" u="sng" dirty="0" smtClean="0"/>
              <a:t>  6985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 </a:t>
            </a:r>
            <a:r>
              <a:rPr lang="en-GB" dirty="0" smtClean="0"/>
              <a:t> </a:t>
            </a:r>
            <a:r>
              <a:rPr lang="en-GB" sz="2800" dirty="0" smtClean="0"/>
              <a:t>620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767621" y="3379564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620</a:t>
            </a:r>
            <a:endParaRPr lang="en-GB" sz="2800" dirty="0"/>
          </a:p>
        </p:txBody>
      </p:sp>
      <p:pic>
        <p:nvPicPr>
          <p:cNvPr id="9" name="Picture 8" descr="Image result for toy soldier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051" y="703139"/>
            <a:ext cx="2070340" cy="1458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Tick two shapes that have ¾ shaded.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602579" y="102460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9</a:t>
            </a:r>
            <a:endParaRPr lang="en-GB" sz="28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7327407" y="104118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265014" y="3800190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65013" y="3047822"/>
            <a:ext cx="92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10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16</a:t>
            </a:r>
            <a:endParaRPr lang="en-GB" sz="28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7495052" y="2708670"/>
            <a:ext cx="87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8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12</a:t>
            </a:r>
            <a:endParaRPr lang="en-GB" sz="28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7509805" y="3295616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endParaRPr lang="en-GB" sz="2800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7984103" y="1076826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009861" y="3800190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659" y="914129"/>
            <a:ext cx="2242752" cy="11632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932" y="942244"/>
            <a:ext cx="2621475" cy="12111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53" y="3047822"/>
            <a:ext cx="2191725" cy="14442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8593" y="2827000"/>
            <a:ext cx="1754813" cy="1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Round </a:t>
            </a:r>
            <a:r>
              <a:rPr lang="en-GB" b="1" dirty="0" smtClean="0"/>
              <a:t>20,805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7588" y="1349406"/>
            <a:ext cx="4261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nearest 10</a:t>
            </a:r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to nearest </a:t>
            </a:r>
            <a:r>
              <a:rPr lang="en-GB" sz="2400" dirty="0" smtClean="0"/>
              <a:t>100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to nearest </a:t>
            </a:r>
            <a:r>
              <a:rPr lang="en-GB" sz="2400" dirty="0" smtClean="0"/>
              <a:t>1000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5288133" y="112268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88133" y="340493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88133" y="22638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638800" y="1318404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20,810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638799" y="2502249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20,800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638798" y="3611226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21,000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8804" y="1202271"/>
            <a:ext cx="503659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7868" y="488272"/>
            <a:ext cx="1001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 Here is a rule for the time it takes to cook a pork joint.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118805" y="1336306"/>
            <a:ext cx="6338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Cooking time = 2 hours plus an extra</a:t>
            </a:r>
          </a:p>
          <a:p>
            <a:r>
              <a:rPr lang="en-GB" b="1" dirty="0"/>
              <a:t>	 </a:t>
            </a:r>
            <a:r>
              <a:rPr lang="en-GB" b="1" dirty="0" smtClean="0"/>
              <a:t>          20 minutes for each kilogram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2155" y="2574524"/>
            <a:ext cx="7111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long will it take to cook a 4 kg pork joint?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mass of pork that takes 160 minutes to cook?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1" y="2574524"/>
            <a:ext cx="2842333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46382" y="45456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654830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minutes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92939" y="4818144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kg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1" y="3002594"/>
            <a:ext cx="3229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4 x 20 = 80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= 1 h 20 m</a:t>
            </a:r>
          </a:p>
          <a:p>
            <a:r>
              <a:rPr lang="en-GB" sz="2400" dirty="0" smtClean="0"/>
              <a:t>1h 20m + 2h = 3h 20m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501" y="5155097"/>
            <a:ext cx="254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 h = 120 m</a:t>
            </a:r>
          </a:p>
          <a:p>
            <a:r>
              <a:rPr lang="en-GB" sz="2400" dirty="0" smtClean="0"/>
              <a:t>160 – 120  = 40</a:t>
            </a:r>
          </a:p>
          <a:p>
            <a:r>
              <a:rPr lang="en-GB" sz="2400" dirty="0" smtClean="0"/>
              <a:t>40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20   = 2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9167115" y="2780192"/>
            <a:ext cx="83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20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8556132" y="4741200"/>
            <a:ext cx="83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7904909" y="2757014"/>
            <a:ext cx="781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8255492" y="2839215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05" y="5040045"/>
            <a:ext cx="2833687" cy="170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7049" y="372862"/>
            <a:ext cx="10706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Here are diagrams of some 3-D shapes.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Tick each shape that has twice as many edges as faces.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88419" y="1580226"/>
            <a:ext cx="3400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Cube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Square-based pyramid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 prism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Triangular-based pyramid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flipV="1">
            <a:off x="7079201" y="5603477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V="1">
            <a:off x="7079201" y="414852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flipV="1">
            <a:off x="7079201" y="276585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7079201" y="1466753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2" y="1296192"/>
            <a:ext cx="1503955" cy="1353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77" y="2608452"/>
            <a:ext cx="1524652" cy="15813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11" y="3916280"/>
            <a:ext cx="1123765" cy="11237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30780" y="4478162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flipH="1" flipV="1">
            <a:off x="2112364" y="2256431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flipH="1" flipV="1">
            <a:off x="1535908" y="204086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 flipV="1">
            <a:off x="1972023" y="230905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flipH="1" flipV="1">
            <a:off x="2551886" y="233264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flipH="1" flipV="1">
            <a:off x="2823986" y="2194866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7202047" y="1484028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29600" y="758553"/>
            <a:ext cx="39624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Faces       Edges</a:t>
            </a:r>
          </a:p>
          <a:p>
            <a:endParaRPr lang="en-GB" sz="2400" dirty="0"/>
          </a:p>
          <a:p>
            <a:r>
              <a:rPr lang="en-GB" sz="2400" dirty="0" smtClean="0"/>
              <a:t>   6             12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   5   		8</a:t>
            </a:r>
          </a:p>
          <a:p>
            <a:endParaRPr lang="en-GB" sz="2400" dirty="0"/>
          </a:p>
          <a:p>
            <a:endParaRPr lang="en-GB" sz="1200" dirty="0" smtClean="0"/>
          </a:p>
          <a:p>
            <a:endParaRPr lang="en-GB" sz="2400" dirty="0"/>
          </a:p>
          <a:p>
            <a:r>
              <a:rPr lang="en-GB" sz="2400" dirty="0" smtClean="0"/>
              <a:t>   5      	9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 </a:t>
            </a:r>
            <a:r>
              <a:rPr lang="en-GB" sz="2400" dirty="0" smtClean="0"/>
              <a:t>  4       	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Ally and Jack 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8 stickers </a:t>
            </a:r>
          </a:p>
          <a:p>
            <a:pPr algn="ctr"/>
            <a:r>
              <a:rPr lang="en-GB" b="1" dirty="0" smtClean="0"/>
              <a:t>£</a:t>
            </a:r>
            <a:r>
              <a:rPr lang="en-GB" b="1" dirty="0" smtClean="0"/>
              <a:t>6.95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8 stickers </a:t>
            </a:r>
          </a:p>
          <a:p>
            <a:pPr algn="ctr"/>
            <a:r>
              <a:rPr lang="en-GB" b="1" dirty="0" smtClean="0"/>
              <a:t>98p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Ally buys a pack of </a:t>
            </a:r>
            <a:r>
              <a:rPr lang="en-GB" dirty="0" smtClean="0"/>
              <a:t>8 </a:t>
            </a:r>
            <a:r>
              <a:rPr lang="en-GB" dirty="0" smtClean="0"/>
              <a:t>stickers for </a:t>
            </a:r>
            <a:r>
              <a:rPr lang="en-GB" dirty="0" smtClean="0"/>
              <a:t>£6.95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Jack buys 8 single stickers for 98p each.</a:t>
            </a:r>
          </a:p>
          <a:p>
            <a:endParaRPr lang="en-GB" dirty="0"/>
          </a:p>
          <a:p>
            <a:r>
              <a:rPr lang="en-GB" dirty="0" smtClean="0"/>
              <a:t>How much more does Jack pay than Ally?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816100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 x  98p =</a:t>
            </a:r>
          </a:p>
          <a:p>
            <a:r>
              <a:rPr lang="en-GB" sz="2400" dirty="0" smtClean="0"/>
              <a:t>£</a:t>
            </a:r>
            <a:r>
              <a:rPr lang="en-GB" sz="2400" dirty="0"/>
              <a:t>8</a:t>
            </a:r>
            <a:r>
              <a:rPr lang="en-GB" sz="2400" dirty="0" smtClean="0"/>
              <a:t> – 16p =</a:t>
            </a:r>
          </a:p>
          <a:p>
            <a:r>
              <a:rPr lang="en-GB" sz="2400" dirty="0" smtClean="0"/>
              <a:t>£7.84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67062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£7.84 – </a:t>
            </a:r>
          </a:p>
          <a:p>
            <a:r>
              <a:rPr lang="en-GB" sz="2400" dirty="0" smtClean="0"/>
              <a:t>£</a:t>
            </a:r>
            <a:r>
              <a:rPr lang="en-GB" sz="2400" u="sng" dirty="0" smtClean="0"/>
              <a:t>6.95</a:t>
            </a:r>
          </a:p>
          <a:p>
            <a:r>
              <a:rPr lang="en-GB" sz="2400" dirty="0" smtClean="0"/>
              <a:t>£0.89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835964" y="4182272"/>
            <a:ext cx="121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0.89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Rosie planted some seeds.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For every 4 seeds Rosie planted, only 3 seeds grew.</a:t>
            </a:r>
          </a:p>
          <a:p>
            <a:endParaRPr lang="en-GB" dirty="0"/>
          </a:p>
          <a:p>
            <a:r>
              <a:rPr lang="en-GB" dirty="0" smtClean="0"/>
              <a:t>Altogether, 18 seeds grew.</a:t>
            </a:r>
          </a:p>
          <a:p>
            <a:endParaRPr lang="en-GB" dirty="0"/>
          </a:p>
          <a:p>
            <a:r>
              <a:rPr lang="en-GB" dirty="0" smtClean="0"/>
              <a:t>How many seeds did Rosie plant?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739900" y="2971800"/>
            <a:ext cx="2908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3 = 6</a:t>
            </a:r>
          </a:p>
          <a:p>
            <a:r>
              <a:rPr lang="en-GB" sz="2800" dirty="0" smtClean="0"/>
              <a:t>6 x 4   = 24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093200" y="4182272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At the end of a film, the year is given in Roman numerals.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95594" y="2675709"/>
            <a:ext cx="444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year MCMXCVII in </a:t>
            </a:r>
            <a:r>
              <a:rPr lang="en-GB" b="1" dirty="0" smtClean="0"/>
              <a:t>figures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087267" y="3058887"/>
            <a:ext cx="42304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M = 1000</a:t>
            </a:r>
          </a:p>
          <a:p>
            <a:r>
              <a:rPr lang="en-GB" sz="2800" dirty="0" smtClean="0"/>
              <a:t>C = 100</a:t>
            </a:r>
          </a:p>
          <a:p>
            <a:r>
              <a:rPr lang="en-GB" sz="2800" dirty="0" smtClean="0"/>
              <a:t>X  = 10 , V=5, I=1</a:t>
            </a:r>
          </a:p>
          <a:p>
            <a:r>
              <a:rPr lang="en-GB" sz="2800" dirty="0" smtClean="0"/>
              <a:t>So MCM = 1000 + 900</a:t>
            </a:r>
          </a:p>
          <a:p>
            <a:r>
              <a:rPr lang="en-GB" sz="2800" dirty="0" smtClean="0"/>
              <a:t>XC = 10 before 100 = 90</a:t>
            </a:r>
          </a:p>
          <a:p>
            <a:r>
              <a:rPr lang="en-GB" sz="2800" dirty="0" smtClean="0"/>
              <a:t>VII = 2 after 5 = 7 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953500" y="4182272"/>
            <a:ext cx="127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1997</a:t>
            </a: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798" y="910870"/>
            <a:ext cx="2958267" cy="171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7118" y="470804"/>
            <a:ext cx="632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 Layla completes </a:t>
            </a:r>
            <a:r>
              <a:rPr lang="en-GB" b="1" dirty="0" smtClean="0"/>
              <a:t>two-and-a-half somersaults </a:t>
            </a:r>
            <a:r>
              <a:rPr lang="en-GB" dirty="0" smtClean="0"/>
              <a:t>in a dive.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820517" y="4353324"/>
            <a:ext cx="608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does Layla turn through in her dive?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266593" y="5719892"/>
            <a:ext cx="130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7864">
            <a:off x="2227663" y="270693"/>
            <a:ext cx="845210" cy="554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42" y="210885"/>
            <a:ext cx="845210" cy="554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9604">
            <a:off x="3748214" y="3068179"/>
            <a:ext cx="845210" cy="554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144">
            <a:off x="3589179" y="1044463"/>
            <a:ext cx="845210" cy="55438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906850" y="1013864"/>
            <a:ext cx="10830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60124" y="750486"/>
            <a:ext cx="6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6179">
            <a:off x="3748214" y="1743531"/>
            <a:ext cx="845210" cy="5543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7666">
            <a:off x="3907199" y="2336077"/>
            <a:ext cx="845210" cy="5543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01904" y="1119818"/>
            <a:ext cx="3750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360 is one complete turn</a:t>
            </a:r>
          </a:p>
          <a:p>
            <a:r>
              <a:rPr lang="en-GB" sz="2400" dirty="0" smtClean="0"/>
              <a:t>180 is half a turn</a:t>
            </a:r>
          </a:p>
          <a:p>
            <a:r>
              <a:rPr lang="en-GB" sz="2400" dirty="0" smtClean="0"/>
              <a:t>720 is two complete turns</a:t>
            </a:r>
          </a:p>
          <a:p>
            <a:r>
              <a:rPr lang="en-GB" sz="2400" dirty="0" smtClean="0"/>
              <a:t>900 is 2</a:t>
            </a:r>
            <a:r>
              <a:rPr lang="en-GB" sz="2400" baseline="30000" dirty="0" smtClean="0"/>
              <a:t>1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turns</a:t>
            </a:r>
            <a:endParaRPr lang="en-GB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572595" y="583853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900</a:t>
            </a:r>
            <a:endParaRPr lang="en-GB" sz="28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6179">
            <a:off x="3859410" y="3918619"/>
            <a:ext cx="845210" cy="5543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7666">
            <a:off x="3958739" y="4581126"/>
            <a:ext cx="845210" cy="5543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9604">
            <a:off x="3826399" y="5452690"/>
            <a:ext cx="845210" cy="55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The vertices of a quadrilateral have these coordinates.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999" y="769414"/>
            <a:ext cx="56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(2,3)     (3,-1)      (-2,3)      (-5,-1)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7655" y="1498911"/>
            <a:ext cx="6684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side of the quadrilateral has been drawn on the grid.</a:t>
            </a:r>
          </a:p>
          <a:p>
            <a:endParaRPr lang="en-GB" dirty="0"/>
          </a:p>
          <a:p>
            <a:r>
              <a:rPr lang="en-GB" dirty="0" smtClean="0"/>
              <a:t>Complete the quadrilateral.</a:t>
            </a:r>
          </a:p>
          <a:p>
            <a:endParaRPr lang="en-GB" dirty="0"/>
          </a:p>
          <a:p>
            <a:r>
              <a:rPr lang="en-GB" dirty="0" smtClean="0"/>
              <a:t>Use a ruler.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cxnSp>
        <p:nvCxnSpPr>
          <p:cNvPr id="17" name="Straight Connector 16"/>
          <p:cNvCxnSpPr>
            <a:endCxn id="23" idx="4"/>
          </p:cNvCxnSpPr>
          <p:nvPr/>
        </p:nvCxnSpPr>
        <p:spPr>
          <a:xfrm>
            <a:off x="9915157" y="1649783"/>
            <a:ext cx="484078" cy="18009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853014" y="1587500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0337091" y="3346388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6685627" y="3357756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 flipH="1">
            <a:off x="8038243" y="1560620"/>
            <a:ext cx="152401" cy="15733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>
            <a:stCxn id="23" idx="3"/>
          </p:cNvCxnSpPr>
          <p:nvPr/>
        </p:nvCxnSpPr>
        <p:spPr>
          <a:xfrm flipH="1" flipV="1">
            <a:off x="6747771" y="3421876"/>
            <a:ext cx="3607521" cy="135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6" idx="0"/>
          </p:cNvCxnSpPr>
          <p:nvPr/>
        </p:nvCxnSpPr>
        <p:spPr>
          <a:xfrm flipH="1">
            <a:off x="6747771" y="1632496"/>
            <a:ext cx="1346398" cy="17252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168325" y="1632496"/>
            <a:ext cx="1715761" cy="322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A cat sleeps for </a:t>
            </a:r>
            <a:r>
              <a:rPr lang="en-GB" b="1" dirty="0" smtClean="0"/>
              <a:t>12 hours </a:t>
            </a:r>
            <a:r>
              <a:rPr lang="en-GB" dirty="0" smtClean="0"/>
              <a:t>each day.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b="1" dirty="0" smtClean="0"/>
              <a:t>½ </a:t>
            </a:r>
            <a:r>
              <a:rPr lang="en-GB" dirty="0" smtClean="0"/>
              <a:t>of its life is spent asleep.</a:t>
            </a:r>
          </a:p>
          <a:p>
            <a:endParaRPr lang="en-GB" dirty="0"/>
          </a:p>
          <a:p>
            <a:r>
              <a:rPr lang="en-GB" dirty="0" smtClean="0"/>
              <a:t>Write the missing fraction.</a:t>
            </a:r>
          </a:p>
          <a:p>
            <a:endParaRPr lang="en-GB" dirty="0"/>
          </a:p>
          <a:p>
            <a:r>
              <a:rPr lang="en-GB" dirty="0" smtClean="0"/>
              <a:t>A horse sleeps for </a:t>
            </a:r>
            <a:r>
              <a:rPr lang="en-GB" b="1" dirty="0"/>
              <a:t>3</a:t>
            </a:r>
            <a:r>
              <a:rPr lang="en-GB" b="1" dirty="0" smtClean="0"/>
              <a:t> hours </a:t>
            </a:r>
            <a:r>
              <a:rPr lang="en-GB" dirty="0" smtClean="0"/>
              <a:t>each day.</a:t>
            </a:r>
          </a:p>
          <a:p>
            <a:endParaRPr lang="en-GB" dirty="0"/>
          </a:p>
          <a:p>
            <a:r>
              <a:rPr lang="en-GB" dirty="0" smtClean="0"/>
              <a:t>                                         of its life is spent asleep.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96697" y="250411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14" y="523783"/>
            <a:ext cx="1524003" cy="12496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61211" y="4114800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24</a:t>
            </a:r>
            <a:endParaRPr lang="en-GB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3506680" y="4114800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 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22535" y="2669354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pic>
        <p:nvPicPr>
          <p:cNvPr id="12" name="Picture 11" descr="Image result for hor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592" y="1333444"/>
            <a:ext cx="3676563" cy="2341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Mollie posts four large letters.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£20 note.</a:t>
            </a:r>
          </a:p>
          <a:p>
            <a:endParaRPr lang="en-GB" dirty="0"/>
          </a:p>
          <a:p>
            <a:r>
              <a:rPr lang="en-GB" dirty="0" smtClean="0"/>
              <a:t>Her change is £13.48</a:t>
            </a:r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816100" y="3543300"/>
            <a:ext cx="1638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£20.00 –</a:t>
            </a:r>
          </a:p>
          <a:p>
            <a:r>
              <a:rPr lang="en-GB" sz="2800" u="sng" dirty="0" smtClean="0"/>
              <a:t>£13.48</a:t>
            </a:r>
          </a:p>
          <a:p>
            <a:r>
              <a:rPr lang="en-GB" sz="2800" u="sng" dirty="0" smtClean="0"/>
              <a:t>£  6.52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6.52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845050" y="3835400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492750" y="3312179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1.63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9101523" y="472381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1.63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4725" y="1314503"/>
            <a:ext cx="3375914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45724" y="568171"/>
            <a:ext cx="7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Georgina says,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4725" y="1420428"/>
            <a:ext cx="3533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0.15 is smaller than </a:t>
            </a:r>
            <a:r>
              <a:rPr lang="en-GB" sz="2400" baseline="30000" dirty="0" smtClean="0"/>
              <a:t>1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5</a:t>
            </a:r>
            <a:endParaRPr lang="en-GB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083076" y="2556769"/>
            <a:ext cx="448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Explain why he is correct.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32000" y="3365500"/>
            <a:ext cx="2273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5</a:t>
            </a:r>
            <a:r>
              <a:rPr lang="en-GB" sz="2800" dirty="0" smtClean="0"/>
              <a:t>   = </a:t>
            </a:r>
          </a:p>
          <a:p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10</a:t>
            </a:r>
            <a:r>
              <a:rPr lang="en-GB" sz="2800" dirty="0" smtClean="0"/>
              <a:t>  =</a:t>
            </a:r>
          </a:p>
          <a:p>
            <a:r>
              <a:rPr lang="en-GB" sz="2800" dirty="0" smtClean="0"/>
              <a:t> 0.2</a:t>
            </a:r>
          </a:p>
          <a:p>
            <a:r>
              <a:rPr lang="en-GB" sz="2800" dirty="0" smtClean="0"/>
              <a:t>0.2 &gt; 0.15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On a map, 1cm represents 20km.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98484" y="1970843"/>
            <a:ext cx="636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distance between two cities is </a:t>
            </a:r>
            <a:r>
              <a:rPr lang="en-GB" b="1" dirty="0" smtClean="0"/>
              <a:t>450 km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On the map, what is the distance between the two cities?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324730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7" y="1345333"/>
            <a:ext cx="2750400" cy="315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1262" y="1663066"/>
            <a:ext cx="192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kilometres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33313" y="1035156"/>
            <a:ext cx="342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0     20     40    60    80    100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229257" y="3829859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45.0</a:t>
            </a:r>
            <a:endParaRPr lang="en-GB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33600" y="3855381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1933372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723822" y="3829859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6400" y="1219822"/>
            <a:ext cx="210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450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20 =</a:t>
            </a:r>
          </a:p>
          <a:p>
            <a:r>
              <a:rPr lang="en-GB" sz="2800" dirty="0" smtClean="0"/>
              <a:t>  45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216557" y="3357684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22.5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398057" y="4646866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22.5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6" grpId="0" build="p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Here are two similar right-angled triangles.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528" y="3624949"/>
            <a:ext cx="3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ratio of side </a:t>
            </a:r>
            <a:r>
              <a:rPr lang="en-GB" i="1" dirty="0" smtClean="0"/>
              <a:t>a</a:t>
            </a:r>
            <a:r>
              <a:rPr lang="en-GB" dirty="0" smtClean="0"/>
              <a:t> to side </a:t>
            </a:r>
            <a:r>
              <a:rPr lang="en-GB" i="1" dirty="0" smtClean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040549" y="383576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721658" y="3955610"/>
            <a:ext cx="104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a</a:t>
            </a:r>
            <a:r>
              <a:rPr lang="en-GB" sz="2800" dirty="0" smtClean="0"/>
              <a:t> : </a:t>
            </a:r>
            <a:r>
              <a:rPr lang="en-GB" sz="2800" i="1" dirty="0"/>
              <a:t>b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909263" y="3955610"/>
            <a:ext cx="3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3" y="759949"/>
            <a:ext cx="6431926" cy="268033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104008" y="2982896"/>
            <a:ext cx="914400" cy="8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4008" y="2534388"/>
            <a:ext cx="914400" cy="44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18408" y="2534388"/>
            <a:ext cx="1" cy="4573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54714" y="244486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497418" y="2982896"/>
            <a:ext cx="4578301" cy="89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075719" y="759949"/>
            <a:ext cx="0" cy="22053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98528" y="777083"/>
            <a:ext cx="4577190" cy="22146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334000" y="163845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b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643793" y="5397500"/>
            <a:ext cx="21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2:10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400" y="4127500"/>
            <a:ext cx="467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Sloping sides have the same ratio as the horizontal or vertical sides.</a:t>
            </a:r>
            <a:endParaRPr lang="en-GB" sz="2400" dirty="0"/>
          </a:p>
        </p:txBody>
      </p:sp>
      <p:sp>
        <p:nvSpPr>
          <p:cNvPr id="13" name="Rectangle 12"/>
          <p:cNvSpPr/>
          <p:nvPr/>
        </p:nvSpPr>
        <p:spPr>
          <a:xfrm>
            <a:off x="1619893" y="5856775"/>
            <a:ext cx="787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1:5</a:t>
            </a:r>
            <a:endParaRPr lang="en-GB" sz="2800" dirty="0"/>
          </a:p>
        </p:txBody>
      </p:sp>
      <p:sp>
        <p:nvSpPr>
          <p:cNvPr id="19" name="Rectangle 18"/>
          <p:cNvSpPr/>
          <p:nvPr/>
        </p:nvSpPr>
        <p:spPr>
          <a:xfrm>
            <a:off x="7687829" y="3994281"/>
            <a:ext cx="78794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 smtClean="0"/>
              <a:t>1:5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13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In this circle, ¼ and </a:t>
            </a:r>
            <a:r>
              <a:rPr lang="en-GB" baseline="30000" dirty="0" smtClean="0"/>
              <a:t>2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</a:t>
            </a:r>
            <a:r>
              <a:rPr lang="en-GB" dirty="0" smtClean="0"/>
              <a:t>are shaded.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fraction of the whole circle is </a:t>
            </a:r>
            <a:r>
              <a:rPr lang="en-GB" b="1" dirty="0" smtClean="0"/>
              <a:t>not </a:t>
            </a:r>
            <a:r>
              <a:rPr lang="en-GB" dirty="0" smtClean="0"/>
              <a:t>shaded?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861786" y="1491449"/>
            <a:ext cx="1970843" cy="184655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847208" y="1491449"/>
            <a:ext cx="0" cy="18465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3124" y="2414726"/>
            <a:ext cx="766441" cy="466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74532" y="1958434"/>
            <a:ext cx="824932" cy="4562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5562" y="2414726"/>
            <a:ext cx="10416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>
            <a:off x="3861787" y="1491449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>
            <a:off x="3957221" y="1491449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61300" y="762000"/>
            <a:ext cx="332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¼ + 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12</a:t>
            </a:r>
            <a:r>
              <a:rPr lang="en-GB" sz="2800" dirty="0" smtClean="0"/>
              <a:t> + </a:t>
            </a:r>
            <a:r>
              <a:rPr lang="en-GB" sz="2800" baseline="30000" dirty="0" smtClean="0"/>
              <a:t>4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12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7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12</a:t>
            </a:r>
          </a:p>
          <a:p>
            <a:endParaRPr lang="en-GB" sz="2800" dirty="0"/>
          </a:p>
          <a:p>
            <a:r>
              <a:rPr lang="en-GB" sz="2800" dirty="0" smtClean="0"/>
              <a:t>So </a:t>
            </a:r>
          </a:p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12</a:t>
            </a:r>
            <a:r>
              <a:rPr lang="en-GB" sz="2800" dirty="0" smtClean="0"/>
              <a:t> is not shaded</a:t>
            </a:r>
            <a:endParaRPr lang="en-GB" sz="2800" dirty="0"/>
          </a:p>
        </p:txBody>
      </p:sp>
      <p:sp>
        <p:nvSpPr>
          <p:cNvPr id="12" name="Pie 11"/>
          <p:cNvSpPr/>
          <p:nvPr/>
        </p:nvSpPr>
        <p:spPr>
          <a:xfrm flipV="1">
            <a:off x="3945014" y="1491449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973</Words>
  <Application>Microsoft Office PowerPoint</Application>
  <PresentationFormat>Widescreen</PresentationFormat>
  <Paragraphs>306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Wingdings</vt:lpstr>
      <vt:lpstr>Office Theme</vt:lpstr>
      <vt:lpstr>KS2 Paper 2B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73</cp:revision>
  <dcterms:created xsi:type="dcterms:W3CDTF">2016-06-25T18:12:41Z</dcterms:created>
  <dcterms:modified xsi:type="dcterms:W3CDTF">2018-02-04T13:11:51Z</dcterms:modified>
</cp:coreProperties>
</file>