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2B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William asks the children in Year 2 and Year 6 if they walk to school. The graph shows the results.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7659" y="4241494"/>
            <a:ext cx="7821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Altogether, how many children </a:t>
            </a:r>
            <a:r>
              <a:rPr lang="en-GB" b="1" dirty="0" smtClean="0"/>
              <a:t>don’t</a:t>
            </a:r>
            <a:r>
              <a:rPr lang="en-GB" dirty="0" smtClean="0"/>
              <a:t> walk to school?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more</a:t>
            </a:r>
            <a:r>
              <a:rPr lang="en-GB" dirty="0" smtClean="0"/>
              <a:t> Year 6 children than Year 2 children walk to school?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91636" y="43575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791636" y="5721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42874" y="1996728"/>
            <a:ext cx="93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Number of children</a:t>
            </a:r>
            <a:endParaRPr lang="en-GB" sz="1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003" y="1060822"/>
            <a:ext cx="3926164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Circle the number that is </a:t>
            </a:r>
            <a:r>
              <a:rPr lang="en-GB" b="1" dirty="0" smtClean="0"/>
              <a:t>100 times </a:t>
            </a:r>
            <a:r>
              <a:rPr lang="en-GB" dirty="0" smtClean="0"/>
              <a:t>greater than two hundred and six.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2,600     20.6     20,600     2,060     206,000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087039"/>
              </p:ext>
            </p:extLst>
          </p:nvPr>
        </p:nvGraphicFramePr>
        <p:xfrm>
          <a:off x="3220559" y="1320508"/>
          <a:ext cx="3357793" cy="3047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9081"/>
                <a:gridCol w="1229356"/>
                <a:gridCol w="1229356"/>
              </a:tblGrid>
              <a:tr h="102399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x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1165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6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48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66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1165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9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99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table shows the lengths of three rivers.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38687" y="3302493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much longer is the Amazon than the combined lengths of the other two rivers?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424" y="962265"/>
            <a:ext cx="6284534" cy="196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957" y="1664952"/>
            <a:ext cx="4365975" cy="24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 Write these numbers in order of size, starting with the </a:t>
            </a:r>
            <a:r>
              <a:rPr lang="en-GB" b="1" dirty="0" smtClean="0"/>
              <a:t>largest and decreasing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38173" y="1402313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0.153         0.07           0.068         0.208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 Write the missing numbers.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3127" y="1455246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53127" y="3813240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853127" y="2634243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22595" y="1660282"/>
            <a:ext cx="5104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 minutes =                       seconds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8 weeks=                          days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60 years =                           decades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At the start of May, there were 3,405 toy soldiers in the shop.</a:t>
            </a:r>
          </a:p>
          <a:p>
            <a:pPr marL="342900" indent="-342900">
              <a:buAutoNum type="arabicPeriod" startAt="8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May,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4,200 more toy </a:t>
            </a:r>
            <a:r>
              <a:rPr lang="en-GB" dirty="0"/>
              <a:t>soldiers </a:t>
            </a:r>
            <a:r>
              <a:rPr lang="en-GB" dirty="0" smtClean="0"/>
              <a:t>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6,985 toy </a:t>
            </a:r>
            <a:r>
              <a:rPr lang="en-GB" dirty="0"/>
              <a:t>soldiers </a:t>
            </a:r>
            <a:r>
              <a:rPr lang="en-GB" dirty="0" smtClean="0"/>
              <a:t>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</a:t>
            </a:r>
            <a:r>
              <a:rPr lang="en-GB" dirty="0"/>
              <a:t>soldiers </a:t>
            </a:r>
            <a:r>
              <a:rPr lang="en-GB" dirty="0" smtClean="0"/>
              <a:t>were left in the shop at the end of May?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Image result for toy soldier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051" y="703139"/>
            <a:ext cx="2070340" cy="1458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Tick two shapes that have ¾ shaded.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659" y="914129"/>
            <a:ext cx="2242752" cy="11632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932" y="942244"/>
            <a:ext cx="2621475" cy="12111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53" y="3047822"/>
            <a:ext cx="2191725" cy="14442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8593" y="2827000"/>
            <a:ext cx="1754813" cy="1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Round </a:t>
            </a:r>
            <a:r>
              <a:rPr lang="en-GB" b="1" dirty="0" smtClean="0"/>
              <a:t>20,805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7588" y="1349406"/>
            <a:ext cx="4261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nearest 10</a:t>
            </a:r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to nearest </a:t>
            </a:r>
            <a:r>
              <a:rPr lang="en-GB" sz="2400" dirty="0" smtClean="0"/>
              <a:t>100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to nearest </a:t>
            </a:r>
            <a:r>
              <a:rPr lang="en-GB" sz="2400" dirty="0" smtClean="0"/>
              <a:t>1000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5288133" y="112268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88133" y="340493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88133" y="22638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8804" y="1202271"/>
            <a:ext cx="503659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7868" y="488272"/>
            <a:ext cx="1001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 Here is a rule for the time it takes to cook a pork joint.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118805" y="1336306"/>
            <a:ext cx="6338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Cooking time = 2 hours plus an extra</a:t>
            </a:r>
          </a:p>
          <a:p>
            <a:r>
              <a:rPr lang="en-GB" b="1" dirty="0"/>
              <a:t>	 </a:t>
            </a:r>
            <a:r>
              <a:rPr lang="en-GB" b="1" dirty="0" smtClean="0"/>
              <a:t>          20 minutes for each kilogram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2155" y="2574524"/>
            <a:ext cx="7111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long will it take to cook a 4 kg pork joint?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mass of pork that takes 160 minutes to cook?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1" y="2574524"/>
            <a:ext cx="2842333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46382" y="45456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654830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minutes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92939" y="4818144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kg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457461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05" y="5040045"/>
            <a:ext cx="2833687" cy="170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7049" y="372862"/>
            <a:ext cx="10706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Here are diagrams of some 3-D shapes.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Tick each shape that has twice as many edges as faces.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88419" y="1580226"/>
            <a:ext cx="3400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Cube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Square-based pyramid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 prism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Triangular-based pyramid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flipV="1">
            <a:off x="7079201" y="5603477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V="1">
            <a:off x="7079201" y="414852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flipV="1">
            <a:off x="7079201" y="276585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7079201" y="1466753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2" y="1296192"/>
            <a:ext cx="1503955" cy="1353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77" y="2608452"/>
            <a:ext cx="1524652" cy="15813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11" y="3916280"/>
            <a:ext cx="1123765" cy="11237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30780" y="4478162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flipH="1" flipV="1">
            <a:off x="2112364" y="2256431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flipH="1" flipV="1">
            <a:off x="1535908" y="204086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 flipV="1">
            <a:off x="1972023" y="230905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flipH="1" flipV="1">
            <a:off x="2551886" y="233264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flipH="1" flipV="1">
            <a:off x="2823986" y="2194866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Ally and Jack 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8 stickers </a:t>
            </a:r>
          </a:p>
          <a:p>
            <a:pPr algn="ctr"/>
            <a:r>
              <a:rPr lang="en-GB" b="1" dirty="0" smtClean="0"/>
              <a:t>£6.95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8 stickers </a:t>
            </a:r>
          </a:p>
          <a:p>
            <a:pPr algn="ctr"/>
            <a:r>
              <a:rPr lang="en-GB" b="1" dirty="0" smtClean="0"/>
              <a:t>98p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Ally buys a pack of 8 stickers for £6.95</a:t>
            </a:r>
          </a:p>
          <a:p>
            <a:endParaRPr lang="en-GB" dirty="0"/>
          </a:p>
          <a:p>
            <a:r>
              <a:rPr lang="en-GB" dirty="0" smtClean="0"/>
              <a:t>Jack buys 8 single stickers for 98p each.</a:t>
            </a:r>
          </a:p>
          <a:p>
            <a:endParaRPr lang="en-GB" dirty="0"/>
          </a:p>
          <a:p>
            <a:r>
              <a:rPr lang="en-GB" dirty="0" smtClean="0"/>
              <a:t>How much more does Jack pay than Ally?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Rosie planted some seeds.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For every 4 seeds Rosie planted, only 3 seeds grew.</a:t>
            </a:r>
          </a:p>
          <a:p>
            <a:endParaRPr lang="en-GB" dirty="0"/>
          </a:p>
          <a:p>
            <a:r>
              <a:rPr lang="en-GB" dirty="0" smtClean="0"/>
              <a:t>Altogether, 18 seeds grew.</a:t>
            </a:r>
          </a:p>
          <a:p>
            <a:endParaRPr lang="en-GB" dirty="0"/>
          </a:p>
          <a:p>
            <a:r>
              <a:rPr lang="en-GB" dirty="0" smtClean="0"/>
              <a:t>How many seeds did Rosie plant?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At the end of a film, the year is given in Roman numerals.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95594" y="2675709"/>
            <a:ext cx="444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year MCMXCVII in </a:t>
            </a:r>
            <a:r>
              <a:rPr lang="en-GB" b="1" dirty="0" smtClean="0"/>
              <a:t>figures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798" y="910870"/>
            <a:ext cx="2958267" cy="171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7118" y="470804"/>
            <a:ext cx="632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 Layla completes </a:t>
            </a:r>
            <a:r>
              <a:rPr lang="en-GB" b="1" dirty="0" smtClean="0"/>
              <a:t>two-and-a-half somersaults </a:t>
            </a:r>
            <a:r>
              <a:rPr lang="en-GB" dirty="0" smtClean="0"/>
              <a:t>in a dive.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820517" y="4353324"/>
            <a:ext cx="608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does Layla turn through in her dive?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266593" y="5719892"/>
            <a:ext cx="130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7864">
            <a:off x="2227663" y="270693"/>
            <a:ext cx="845210" cy="554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42" y="210885"/>
            <a:ext cx="845210" cy="554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9604">
            <a:off x="3748214" y="3068179"/>
            <a:ext cx="845210" cy="554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144">
            <a:off x="3589179" y="1044463"/>
            <a:ext cx="845210" cy="55438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906850" y="1013864"/>
            <a:ext cx="10830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60124" y="750486"/>
            <a:ext cx="6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6179">
            <a:off x="3748214" y="1743531"/>
            <a:ext cx="845210" cy="5543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7666">
            <a:off x="3907199" y="2336077"/>
            <a:ext cx="845210" cy="5543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6179">
            <a:off x="3859410" y="3918619"/>
            <a:ext cx="845210" cy="5543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7666">
            <a:off x="3958739" y="4581126"/>
            <a:ext cx="845210" cy="5543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9604">
            <a:off x="3826399" y="5452690"/>
            <a:ext cx="845210" cy="55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The vertices of a quadrilateral have these coordinates.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999" y="769414"/>
            <a:ext cx="56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(2,3)     (3,-1)      (-2,3)      (-5,-1)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7655" y="1498911"/>
            <a:ext cx="6684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side of the quadrilateral has been drawn on the grid.</a:t>
            </a:r>
          </a:p>
          <a:p>
            <a:endParaRPr lang="en-GB" dirty="0"/>
          </a:p>
          <a:p>
            <a:r>
              <a:rPr lang="en-GB" dirty="0" smtClean="0"/>
              <a:t>Complete the quadrilateral.</a:t>
            </a:r>
          </a:p>
          <a:p>
            <a:endParaRPr lang="en-GB" dirty="0"/>
          </a:p>
          <a:p>
            <a:r>
              <a:rPr lang="en-GB" dirty="0" smtClean="0"/>
              <a:t>Use a ruler.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cxnSp>
        <p:nvCxnSpPr>
          <p:cNvPr id="17" name="Straight Connector 16"/>
          <p:cNvCxnSpPr>
            <a:endCxn id="23" idx="4"/>
          </p:cNvCxnSpPr>
          <p:nvPr/>
        </p:nvCxnSpPr>
        <p:spPr>
          <a:xfrm>
            <a:off x="9915157" y="1649783"/>
            <a:ext cx="484078" cy="18009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853014" y="1587500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0337091" y="3346388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A cat sleeps for </a:t>
            </a:r>
            <a:r>
              <a:rPr lang="en-GB" b="1" dirty="0" smtClean="0"/>
              <a:t>12 hours </a:t>
            </a:r>
            <a:r>
              <a:rPr lang="en-GB" dirty="0" smtClean="0"/>
              <a:t>each day.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b="1" dirty="0" smtClean="0"/>
              <a:t>½ </a:t>
            </a:r>
            <a:r>
              <a:rPr lang="en-GB" dirty="0" smtClean="0"/>
              <a:t>of its life is spent asleep.</a:t>
            </a:r>
          </a:p>
          <a:p>
            <a:endParaRPr lang="en-GB" dirty="0"/>
          </a:p>
          <a:p>
            <a:r>
              <a:rPr lang="en-GB" dirty="0" smtClean="0"/>
              <a:t>Write the missing fraction.</a:t>
            </a:r>
          </a:p>
          <a:p>
            <a:endParaRPr lang="en-GB" dirty="0"/>
          </a:p>
          <a:p>
            <a:r>
              <a:rPr lang="en-GB" dirty="0" smtClean="0"/>
              <a:t>A horse sleeps for </a:t>
            </a:r>
            <a:r>
              <a:rPr lang="en-GB" b="1" dirty="0"/>
              <a:t>3</a:t>
            </a:r>
            <a:r>
              <a:rPr lang="en-GB" b="1" dirty="0" smtClean="0"/>
              <a:t> hours </a:t>
            </a:r>
            <a:r>
              <a:rPr lang="en-GB" dirty="0" smtClean="0"/>
              <a:t>each day.</a:t>
            </a:r>
          </a:p>
          <a:p>
            <a:endParaRPr lang="en-GB" dirty="0"/>
          </a:p>
          <a:p>
            <a:r>
              <a:rPr lang="en-GB" dirty="0" smtClean="0"/>
              <a:t>                                         of its life is spent asleep.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96697" y="250411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14" y="523783"/>
            <a:ext cx="1524003" cy="1249683"/>
          </a:xfrm>
          <a:prstGeom prst="rect">
            <a:avLst/>
          </a:prstGeom>
        </p:spPr>
      </p:pic>
      <p:pic>
        <p:nvPicPr>
          <p:cNvPr id="12" name="Picture 11" descr="Image result for hor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592" y="1333444"/>
            <a:ext cx="3676563" cy="2341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Mollie posts four large letters.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£20 note.</a:t>
            </a:r>
          </a:p>
          <a:p>
            <a:endParaRPr lang="en-GB" dirty="0"/>
          </a:p>
          <a:p>
            <a:r>
              <a:rPr lang="en-GB" dirty="0" smtClean="0"/>
              <a:t>Her change is £13.48</a:t>
            </a:r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4725" y="1314503"/>
            <a:ext cx="3375914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45724" y="568171"/>
            <a:ext cx="7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Georgina says,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4725" y="1420428"/>
            <a:ext cx="3533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0.15 is smaller than </a:t>
            </a:r>
            <a:r>
              <a:rPr lang="en-GB" sz="2400" baseline="30000" dirty="0" smtClean="0"/>
              <a:t>1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5</a:t>
            </a:r>
            <a:endParaRPr lang="en-GB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083076" y="2556769"/>
            <a:ext cx="448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Explain why he is correct.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On a map, 1cm represents 20km.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98484" y="1970843"/>
            <a:ext cx="636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distance between two cities is </a:t>
            </a:r>
            <a:r>
              <a:rPr lang="en-GB" b="1" dirty="0" smtClean="0"/>
              <a:t>450 km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On the map, what is the distance between the two cities?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324730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7" y="1345333"/>
            <a:ext cx="2750400" cy="315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1262" y="1663066"/>
            <a:ext cx="192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kilometres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33313" y="1035156"/>
            <a:ext cx="342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0     20     40    60    80    100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Here are two similar right-angled triangles.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528" y="3624949"/>
            <a:ext cx="3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ratio of side </a:t>
            </a:r>
            <a:r>
              <a:rPr lang="en-GB" i="1" dirty="0" smtClean="0"/>
              <a:t>a</a:t>
            </a:r>
            <a:r>
              <a:rPr lang="en-GB" dirty="0" smtClean="0"/>
              <a:t> to side </a:t>
            </a:r>
            <a:r>
              <a:rPr lang="en-GB" i="1" dirty="0" smtClean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040549" y="383576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721658" y="3955610"/>
            <a:ext cx="104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a</a:t>
            </a:r>
            <a:r>
              <a:rPr lang="en-GB" sz="2800" dirty="0" smtClean="0"/>
              <a:t> : </a:t>
            </a:r>
            <a:r>
              <a:rPr lang="en-GB" sz="2800" i="1" dirty="0"/>
              <a:t>b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909263" y="3955610"/>
            <a:ext cx="3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3" y="759949"/>
            <a:ext cx="6431926" cy="268033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104008" y="2982896"/>
            <a:ext cx="914400" cy="8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4008" y="2534388"/>
            <a:ext cx="914400" cy="44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18408" y="2534388"/>
            <a:ext cx="1" cy="4573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54714" y="244486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497418" y="2982896"/>
            <a:ext cx="4578301" cy="89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075719" y="759949"/>
            <a:ext cx="0" cy="22053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98528" y="777083"/>
            <a:ext cx="4577190" cy="22146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334000" y="163845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In this circle, ¼ and </a:t>
            </a:r>
            <a:r>
              <a:rPr lang="en-GB" baseline="30000" dirty="0" smtClean="0"/>
              <a:t>2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are shaded.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fraction of the whole circle is </a:t>
            </a:r>
            <a:r>
              <a:rPr lang="en-GB" b="1" dirty="0" smtClean="0"/>
              <a:t>not </a:t>
            </a:r>
            <a:r>
              <a:rPr lang="en-GB" dirty="0" smtClean="0"/>
              <a:t>shaded?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861786" y="1491449"/>
            <a:ext cx="1970843" cy="184655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847208" y="1491449"/>
            <a:ext cx="0" cy="18465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3124" y="2414726"/>
            <a:ext cx="766441" cy="466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74532" y="1958434"/>
            <a:ext cx="824932" cy="4562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5562" y="2414726"/>
            <a:ext cx="10416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>
            <a:off x="3861787" y="1491449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>
            <a:off x="3957221" y="1491449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flipV="1">
            <a:off x="3945014" y="1491449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718</Words>
  <Application>Microsoft Office PowerPoint</Application>
  <PresentationFormat>Widescreen</PresentationFormat>
  <Paragraphs>186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 BERKLEY</vt:lpstr>
      <vt:lpstr>Arial</vt:lpstr>
      <vt:lpstr>Gill Sans Nova Cond Ultra Bold</vt:lpstr>
      <vt:lpstr>Trebuchet MS</vt:lpstr>
      <vt:lpstr>Office Theme</vt:lpstr>
      <vt:lpstr>KS2 Paper 2B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74</cp:revision>
  <dcterms:created xsi:type="dcterms:W3CDTF">2016-06-25T18:12:41Z</dcterms:created>
  <dcterms:modified xsi:type="dcterms:W3CDTF">2018-02-04T13:44:54Z</dcterms:modified>
</cp:coreProperties>
</file>