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5" d="100"/>
          <a:sy n="85" d="100"/>
        </p:scale>
        <p:origin x="6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C2A98-693C-4C27-8971-3B8B81B00EA1}" type="datetimeFigureOut">
              <a:rPr lang="en-GB" smtClean="0"/>
              <a:t>15/12/2015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FCEA-8F42-401A-BAC5-D9476B7F8C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608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C2A98-693C-4C27-8971-3B8B81B00EA1}" type="datetimeFigureOut">
              <a:rPr lang="en-GB" smtClean="0"/>
              <a:t>15/12/2015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FCEA-8F42-401A-BAC5-D9476B7F8C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9251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C2A98-693C-4C27-8971-3B8B81B00EA1}" type="datetimeFigureOut">
              <a:rPr lang="en-GB" smtClean="0"/>
              <a:t>15/12/2015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FCEA-8F42-401A-BAC5-D9476B7F8C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616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C2A98-693C-4C27-8971-3B8B81B00EA1}" type="datetimeFigureOut">
              <a:rPr lang="en-GB" smtClean="0"/>
              <a:t>15/12/2015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FCEA-8F42-401A-BAC5-D9476B7F8C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48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C2A98-693C-4C27-8971-3B8B81B00EA1}" type="datetimeFigureOut">
              <a:rPr lang="en-GB" smtClean="0"/>
              <a:t>15/12/2015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FCEA-8F42-401A-BAC5-D9476B7F8C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734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C2A98-693C-4C27-8971-3B8B81B00EA1}" type="datetimeFigureOut">
              <a:rPr lang="en-GB" smtClean="0"/>
              <a:t>15/12/2015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FCEA-8F42-401A-BAC5-D9476B7F8C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68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C2A98-693C-4C27-8971-3B8B81B00EA1}" type="datetimeFigureOut">
              <a:rPr lang="en-GB" smtClean="0"/>
              <a:t>15/12/2015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FCEA-8F42-401A-BAC5-D9476B7F8C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9290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C2A98-693C-4C27-8971-3B8B81B00EA1}" type="datetimeFigureOut">
              <a:rPr lang="en-GB" smtClean="0"/>
              <a:t>15/12/2015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FCEA-8F42-401A-BAC5-D9476B7F8C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4970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C2A98-693C-4C27-8971-3B8B81B00EA1}" type="datetimeFigureOut">
              <a:rPr lang="en-GB" smtClean="0"/>
              <a:t>15/12/2015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FCEA-8F42-401A-BAC5-D9476B7F8C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665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C2A98-693C-4C27-8971-3B8B81B00EA1}" type="datetimeFigureOut">
              <a:rPr lang="en-GB" smtClean="0"/>
              <a:t>15/12/2015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FCEA-8F42-401A-BAC5-D9476B7F8C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3185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C2A98-693C-4C27-8971-3B8B81B00EA1}" type="datetimeFigureOut">
              <a:rPr lang="en-GB" smtClean="0"/>
              <a:t>15/12/2015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8FCEA-8F42-401A-BAC5-D9476B7F8C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40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C2A98-693C-4C27-8971-3B8B81B00EA1}" type="datetimeFigureOut">
              <a:rPr lang="en-GB" smtClean="0"/>
              <a:t>15/12/2015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8FCEA-8F42-401A-BAC5-D9476B7F8C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817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5938" y="87734"/>
            <a:ext cx="9541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latin typeface="Cambria" panose="02040503050406030204" pitchFamily="18" charset="0"/>
              </a:rPr>
              <a:t>Per </a:t>
            </a:r>
            <a:endParaRPr lang="en-GB" sz="4000" dirty="0">
              <a:latin typeface="Cambria" panose="0204050305040603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83604" y="87734"/>
            <a:ext cx="16141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latin typeface="Cambria" panose="02040503050406030204" pitchFamily="18" charset="0"/>
              </a:rPr>
              <a:t>cent</a:t>
            </a:r>
            <a:endParaRPr lang="en-GB" sz="40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98573" y="627443"/>
            <a:ext cx="16936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 smtClean="0">
                <a:latin typeface="Cambria" panose="02040503050406030204" pitchFamily="18" charset="0"/>
              </a:rPr>
              <a:t>means</a:t>
            </a:r>
            <a:endParaRPr lang="en-GB" sz="3400" dirty="0">
              <a:latin typeface="Cambria" panose="0204050305040603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64903" y="1078123"/>
            <a:ext cx="14232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latin typeface="Cambria" panose="02040503050406030204" pitchFamily="18" charset="0"/>
              </a:rPr>
              <a:t>share</a:t>
            </a:r>
            <a:endParaRPr lang="en-GB" sz="4000" dirty="0">
              <a:latin typeface="Cambria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53016" y="1078123"/>
            <a:ext cx="45560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latin typeface="Cambria" panose="02040503050406030204" pitchFamily="18" charset="0"/>
              </a:rPr>
              <a:t>into one hundred</a:t>
            </a:r>
            <a:endParaRPr lang="en-GB" sz="4000" dirty="0">
              <a:latin typeface="Cambria" panose="0204050305040603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12898" y="1837679"/>
            <a:ext cx="7863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ambria" panose="02040503050406030204" pitchFamily="18" charset="0"/>
              </a:rPr>
              <a:t>The symbol % is really a one and two zeros for 100</a:t>
            </a:r>
            <a:endParaRPr lang="en-GB" sz="2400" dirty="0">
              <a:latin typeface="Cambria" panose="0204050305040603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18699" y="2384585"/>
            <a:ext cx="81580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ambria" panose="02040503050406030204" pitchFamily="18" charset="0"/>
              </a:rPr>
              <a:t>Compare two test marks:</a:t>
            </a:r>
          </a:p>
          <a:p>
            <a:r>
              <a:rPr lang="en-GB" sz="2400" dirty="0" smtClean="0">
                <a:latin typeface="Cambria" panose="02040503050406030204" pitchFamily="18" charset="0"/>
              </a:rPr>
              <a:t>one out of 20            			the other out of 25</a:t>
            </a:r>
          </a:p>
          <a:p>
            <a:endParaRPr lang="en-GB" sz="2400" dirty="0">
              <a:latin typeface="Cambria" panose="02040503050406030204" pitchFamily="18" charset="0"/>
            </a:endParaRPr>
          </a:p>
          <a:p>
            <a:r>
              <a:rPr lang="en-GB" sz="2400" dirty="0" smtClean="0">
                <a:latin typeface="Cambria" panose="02040503050406030204" pitchFamily="18" charset="0"/>
              </a:rPr>
              <a:t>15 out of 20                 			18 out of 25</a:t>
            </a:r>
            <a:endParaRPr lang="en-GB" sz="2400" dirty="0">
              <a:latin typeface="Cambria" panose="020405030504060302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87825" y="4174435"/>
            <a:ext cx="954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aseline="30000" dirty="0" smtClean="0">
                <a:latin typeface="Cambria" panose="02040503050406030204" pitchFamily="18" charset="0"/>
              </a:rPr>
              <a:t>15</a:t>
            </a:r>
            <a:r>
              <a:rPr lang="en-GB" sz="2400" dirty="0" smtClean="0">
                <a:latin typeface="Cambria" panose="02040503050406030204" pitchFamily="18" charset="0"/>
              </a:rPr>
              <a:t>/</a:t>
            </a:r>
            <a:r>
              <a:rPr lang="en-GB" sz="2400" baseline="-25000" dirty="0" smtClean="0">
                <a:latin typeface="Cambria" panose="02040503050406030204" pitchFamily="18" charset="0"/>
              </a:rPr>
              <a:t>20</a:t>
            </a:r>
            <a:endParaRPr lang="en-GB" sz="2400" baseline="-25000" dirty="0">
              <a:latin typeface="Cambria" panose="020405030504060302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72361" y="4174435"/>
            <a:ext cx="954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aseline="30000" dirty="0" smtClean="0">
                <a:latin typeface="Cambria" panose="02040503050406030204" pitchFamily="18" charset="0"/>
              </a:rPr>
              <a:t>18</a:t>
            </a:r>
            <a:r>
              <a:rPr lang="en-GB" sz="2400" dirty="0" smtClean="0">
                <a:latin typeface="Cambria" panose="02040503050406030204" pitchFamily="18" charset="0"/>
              </a:rPr>
              <a:t>/</a:t>
            </a:r>
            <a:r>
              <a:rPr lang="en-GB" sz="2400" baseline="-25000" dirty="0" smtClean="0">
                <a:latin typeface="Cambria" panose="02040503050406030204" pitchFamily="18" charset="0"/>
              </a:rPr>
              <a:t>25</a:t>
            </a:r>
            <a:endParaRPr lang="en-GB" sz="2400" baseline="-25000" dirty="0"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29447" y="4174434"/>
            <a:ext cx="222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ambria" panose="02040503050406030204" pitchFamily="18" charset="0"/>
              </a:rPr>
              <a:t>= </a:t>
            </a:r>
            <a:r>
              <a:rPr lang="en-GB" sz="2400" baseline="30000" dirty="0" smtClean="0">
                <a:latin typeface="Cambria" panose="02040503050406030204" pitchFamily="18" charset="0"/>
              </a:rPr>
              <a:t>75</a:t>
            </a:r>
            <a:r>
              <a:rPr lang="en-GB" sz="2400" dirty="0" smtClean="0">
                <a:latin typeface="Cambria" panose="02040503050406030204" pitchFamily="18" charset="0"/>
              </a:rPr>
              <a:t>/</a:t>
            </a:r>
            <a:r>
              <a:rPr lang="en-GB" sz="2400" baseline="-25000" dirty="0" smtClean="0">
                <a:latin typeface="Cambria" panose="02040503050406030204" pitchFamily="18" charset="0"/>
              </a:rPr>
              <a:t>100 </a:t>
            </a:r>
            <a:r>
              <a:rPr lang="en-GB" sz="2400" dirty="0" smtClean="0">
                <a:latin typeface="Cambria" panose="02040503050406030204" pitchFamily="18" charset="0"/>
              </a:rPr>
              <a:t> = 0.75</a:t>
            </a:r>
            <a:r>
              <a:rPr lang="en-GB" sz="2400" baseline="-25000" dirty="0" smtClean="0">
                <a:latin typeface="Cambria" panose="02040503050406030204" pitchFamily="18" charset="0"/>
              </a:rPr>
              <a:t> </a:t>
            </a:r>
            <a:endParaRPr lang="en-GB" sz="2400" baseline="-25000" dirty="0">
              <a:latin typeface="Cambria" panose="020405030504060302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26516" y="4174434"/>
            <a:ext cx="2062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ambria" panose="02040503050406030204" pitchFamily="18" charset="0"/>
              </a:rPr>
              <a:t>= </a:t>
            </a:r>
            <a:r>
              <a:rPr lang="en-GB" sz="2400" baseline="30000" dirty="0" smtClean="0">
                <a:latin typeface="Cambria" panose="02040503050406030204" pitchFamily="18" charset="0"/>
              </a:rPr>
              <a:t>72</a:t>
            </a:r>
            <a:r>
              <a:rPr lang="en-GB" sz="2400" dirty="0" smtClean="0">
                <a:latin typeface="Cambria" panose="02040503050406030204" pitchFamily="18" charset="0"/>
              </a:rPr>
              <a:t>/</a:t>
            </a:r>
            <a:r>
              <a:rPr lang="en-GB" sz="2400" baseline="-25000" dirty="0" smtClean="0">
                <a:latin typeface="Cambria" panose="02040503050406030204" pitchFamily="18" charset="0"/>
              </a:rPr>
              <a:t>100 </a:t>
            </a:r>
            <a:r>
              <a:rPr lang="en-GB" sz="2400" dirty="0" smtClean="0">
                <a:latin typeface="Cambria" panose="02040503050406030204" pitchFamily="18" charset="0"/>
              </a:rPr>
              <a:t>= 0.72</a:t>
            </a:r>
            <a:r>
              <a:rPr lang="en-GB" sz="2400" baseline="-25000" dirty="0" smtClean="0">
                <a:latin typeface="Cambria" panose="02040503050406030204" pitchFamily="18" charset="0"/>
              </a:rPr>
              <a:t> </a:t>
            </a:r>
            <a:endParaRPr lang="en-GB" sz="2400" baseline="-25000" dirty="0">
              <a:latin typeface="Cambria" panose="020405030504060302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12897" y="4882551"/>
            <a:ext cx="4976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ambria" panose="02040503050406030204" pitchFamily="18" charset="0"/>
              </a:rPr>
              <a:t>or simply 15 </a:t>
            </a:r>
            <a:r>
              <a:rPr lang="en-GB" altLang="en-US" sz="2000" dirty="0" smtClean="0">
                <a:cs typeface="Times New Roman" panose="02020603050405020304" pitchFamily="18" charset="0"/>
                <a:sym typeface="Symbol" panose="05050102010706020507" pitchFamily="18" charset="2"/>
              </a:rPr>
              <a:t> </a:t>
            </a:r>
            <a:r>
              <a:rPr lang="en-GB" sz="2000" dirty="0" smtClean="0">
                <a:latin typeface="Cambria" panose="02040503050406030204" pitchFamily="18" charset="0"/>
              </a:rPr>
              <a:t>20 on a calculator gives 0.75</a:t>
            </a:r>
            <a:endParaRPr lang="en-GB" sz="2000" dirty="0">
              <a:latin typeface="Cambria" panose="020405030504060302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13472" y="5426015"/>
            <a:ext cx="67286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ambria" panose="02040503050406030204" pitchFamily="18" charset="0"/>
              </a:rPr>
              <a:t>0.75   = 75%				0.72 = 72%   </a:t>
            </a:r>
            <a:endParaRPr lang="en-GB" sz="2000" dirty="0">
              <a:latin typeface="Cambria" panose="020405030504060302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12896" y="5995358"/>
            <a:ext cx="75812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ambria" panose="02040503050406030204" pitchFamily="18" charset="0"/>
              </a:rPr>
              <a:t>A decimal is out of 1, a percent is out of 100, so move the point two places to turn a decimal into a percentage.</a:t>
            </a:r>
            <a:endParaRPr lang="en-GB" sz="2000" dirty="0">
              <a:latin typeface="Cambria" panose="020405030504060302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676738" y="5687581"/>
            <a:ext cx="20530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Now it is clear which test mark is higher.</a:t>
            </a:r>
            <a:endParaRPr lang="en-GB" sz="20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26415" y="310551"/>
            <a:ext cx="27777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‘out of’ always means divide, </a:t>
            </a:r>
            <a:r>
              <a:rPr lang="en-GB" altLang="en-US" sz="2000" dirty="0" smtClean="0"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lang="en-GB" altLang="en-US" sz="2000" dirty="0" smtClean="0">
                <a:solidFill>
                  <a:srgbClr val="FF0000"/>
                </a:solidFill>
                <a:latin typeface="Cambria" panose="02040503050406030204" pitchFamily="18" charset="0"/>
                <a:sym typeface="Symbol" panose="05050102010706020507" pitchFamily="18" charset="2"/>
              </a:rPr>
              <a:t> , or /</a:t>
            </a:r>
            <a:endParaRPr lang="en-GB" altLang="en-US" sz="2000" dirty="0" smtClean="0">
              <a:solidFill>
                <a:srgbClr val="FF0000"/>
              </a:solidFill>
              <a:latin typeface="Cambria" panose="020405030504060302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019026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85185E-6 L -0.05937 0.0025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9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85185E-6 L 0.16406 0.0025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3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 build="p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2642" y="362309"/>
            <a:ext cx="5029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ambria" panose="02040503050406030204" pitchFamily="18" charset="0"/>
              </a:rPr>
              <a:t>Compare the following test marks:</a:t>
            </a:r>
          </a:p>
          <a:p>
            <a:endParaRPr lang="en-GB" sz="2400" dirty="0">
              <a:latin typeface="Cambria" panose="02040503050406030204" pitchFamily="18" charset="0"/>
            </a:endParaRPr>
          </a:p>
          <a:p>
            <a:r>
              <a:rPr lang="en-GB" sz="2400" dirty="0" smtClean="0">
                <a:latin typeface="Cambria" panose="02040503050406030204" pitchFamily="18" charset="0"/>
              </a:rPr>
              <a:t>1. 14 out of 20 and 17 out of 25</a:t>
            </a:r>
          </a:p>
          <a:p>
            <a:endParaRPr lang="en-GB" sz="2400" dirty="0">
              <a:latin typeface="Cambria" panose="02040503050406030204" pitchFamily="18" charset="0"/>
            </a:endParaRPr>
          </a:p>
          <a:p>
            <a:endParaRPr lang="en-GB" sz="2400" dirty="0" smtClean="0">
              <a:latin typeface="Cambria" panose="02040503050406030204" pitchFamily="18" charset="0"/>
            </a:endParaRPr>
          </a:p>
          <a:p>
            <a:endParaRPr lang="en-GB" sz="2400" dirty="0">
              <a:latin typeface="Cambria" panose="02040503050406030204" pitchFamily="18" charset="0"/>
            </a:endParaRPr>
          </a:p>
          <a:p>
            <a:endParaRPr lang="en-GB" sz="2400" dirty="0" smtClean="0">
              <a:latin typeface="Cambria" panose="02040503050406030204" pitchFamily="18" charset="0"/>
            </a:endParaRPr>
          </a:p>
          <a:p>
            <a:endParaRPr lang="en-GB" sz="2400" dirty="0">
              <a:latin typeface="Cambria" panose="02040503050406030204" pitchFamily="18" charset="0"/>
            </a:endParaRPr>
          </a:p>
          <a:p>
            <a:endParaRPr lang="en-GB" sz="2400" dirty="0" smtClean="0">
              <a:latin typeface="Cambria" panose="02040503050406030204" pitchFamily="18" charset="0"/>
            </a:endParaRPr>
          </a:p>
          <a:p>
            <a:r>
              <a:rPr lang="en-GB" sz="2400" dirty="0" smtClean="0">
                <a:latin typeface="Cambria" panose="02040503050406030204" pitchFamily="18" charset="0"/>
              </a:rPr>
              <a:t>2. 38 out 40  and 48 out of 50</a:t>
            </a:r>
            <a:endParaRPr lang="en-GB" sz="2400" dirty="0">
              <a:latin typeface="Cambria" panose="0204050305040603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92352" y="1654970"/>
            <a:ext cx="28451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aseline="30000" dirty="0" smtClean="0">
                <a:latin typeface="Cambria" panose="02040503050406030204" pitchFamily="18" charset="0"/>
              </a:rPr>
              <a:t>14</a:t>
            </a:r>
            <a:r>
              <a:rPr lang="en-GB" sz="2400" dirty="0" smtClean="0">
                <a:latin typeface="Cambria" panose="02040503050406030204" pitchFamily="18" charset="0"/>
              </a:rPr>
              <a:t>/</a:t>
            </a:r>
            <a:r>
              <a:rPr lang="en-GB" sz="2400" baseline="-25000" dirty="0" smtClean="0">
                <a:latin typeface="Cambria" panose="02040503050406030204" pitchFamily="18" charset="0"/>
              </a:rPr>
              <a:t>20 </a:t>
            </a:r>
            <a:r>
              <a:rPr lang="en-GB" sz="2400" dirty="0" smtClean="0">
                <a:latin typeface="Cambria" panose="02040503050406030204" pitchFamily="18" charset="0"/>
              </a:rPr>
              <a:t> = </a:t>
            </a:r>
          </a:p>
          <a:p>
            <a:r>
              <a:rPr lang="en-GB" sz="2400" dirty="0" smtClean="0">
                <a:latin typeface="Cambria" panose="02040503050406030204" pitchFamily="18" charset="0"/>
              </a:rPr>
              <a:t>0.7  = </a:t>
            </a:r>
          </a:p>
          <a:p>
            <a:r>
              <a:rPr lang="en-GB" sz="2400" dirty="0" smtClean="0">
                <a:latin typeface="Cambria" panose="02040503050406030204" pitchFamily="18" charset="0"/>
              </a:rPr>
              <a:t>70%</a:t>
            </a:r>
            <a:r>
              <a:rPr lang="en-GB" sz="2400" baseline="-25000" dirty="0" smtClean="0">
                <a:latin typeface="Cambria" panose="02040503050406030204" pitchFamily="18" charset="0"/>
              </a:rPr>
              <a:t> </a:t>
            </a:r>
            <a:endParaRPr lang="en-GB" sz="2400" baseline="-250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35861" y="1701136"/>
            <a:ext cx="28451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aseline="30000" dirty="0" smtClean="0">
                <a:latin typeface="Cambria" panose="02040503050406030204" pitchFamily="18" charset="0"/>
              </a:rPr>
              <a:t>17</a:t>
            </a:r>
            <a:r>
              <a:rPr lang="en-GB" sz="2400" dirty="0" smtClean="0">
                <a:latin typeface="Cambria" panose="02040503050406030204" pitchFamily="18" charset="0"/>
              </a:rPr>
              <a:t>/</a:t>
            </a:r>
            <a:r>
              <a:rPr lang="en-GB" sz="2400" baseline="-25000" dirty="0" smtClean="0">
                <a:latin typeface="Cambria" panose="02040503050406030204" pitchFamily="18" charset="0"/>
              </a:rPr>
              <a:t>25 </a:t>
            </a:r>
            <a:r>
              <a:rPr lang="en-GB" sz="2400" dirty="0" smtClean="0">
                <a:latin typeface="Cambria" panose="02040503050406030204" pitchFamily="18" charset="0"/>
              </a:rPr>
              <a:t> = </a:t>
            </a:r>
          </a:p>
          <a:p>
            <a:r>
              <a:rPr lang="en-GB" sz="2400" dirty="0" smtClean="0">
                <a:latin typeface="Cambria" panose="02040503050406030204" pitchFamily="18" charset="0"/>
              </a:rPr>
              <a:t>0.68  = </a:t>
            </a:r>
          </a:p>
          <a:p>
            <a:r>
              <a:rPr lang="en-GB" sz="2400" dirty="0" smtClean="0">
                <a:latin typeface="Cambria" panose="02040503050406030204" pitchFamily="18" charset="0"/>
              </a:rPr>
              <a:t>68%</a:t>
            </a:r>
            <a:r>
              <a:rPr lang="en-GB" sz="2400" baseline="-25000" dirty="0" smtClean="0">
                <a:latin typeface="Cambria" panose="02040503050406030204" pitchFamily="18" charset="0"/>
              </a:rPr>
              <a:t> </a:t>
            </a:r>
            <a:endParaRPr lang="en-GB" sz="2400" baseline="-25000" dirty="0">
              <a:latin typeface="Cambria" panose="0204050305040603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8578" y="4240293"/>
            <a:ext cx="28451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aseline="30000" dirty="0" smtClean="0">
                <a:latin typeface="Cambria" panose="02040503050406030204" pitchFamily="18" charset="0"/>
              </a:rPr>
              <a:t>38</a:t>
            </a:r>
            <a:r>
              <a:rPr lang="en-GB" sz="2400" dirty="0" smtClean="0">
                <a:latin typeface="Cambria" panose="02040503050406030204" pitchFamily="18" charset="0"/>
              </a:rPr>
              <a:t>/</a:t>
            </a:r>
            <a:r>
              <a:rPr lang="en-GB" sz="2400" baseline="-25000" dirty="0" smtClean="0">
                <a:latin typeface="Cambria" panose="02040503050406030204" pitchFamily="18" charset="0"/>
              </a:rPr>
              <a:t>40 </a:t>
            </a:r>
            <a:r>
              <a:rPr lang="en-GB" sz="2400" dirty="0" smtClean="0">
                <a:latin typeface="Cambria" panose="02040503050406030204" pitchFamily="18" charset="0"/>
              </a:rPr>
              <a:t> = </a:t>
            </a:r>
          </a:p>
          <a:p>
            <a:r>
              <a:rPr lang="en-GB" sz="2400" dirty="0" smtClean="0">
                <a:latin typeface="Cambria" panose="02040503050406030204" pitchFamily="18" charset="0"/>
              </a:rPr>
              <a:t>0.95  = </a:t>
            </a:r>
          </a:p>
          <a:p>
            <a:r>
              <a:rPr lang="en-GB" sz="2400" dirty="0" smtClean="0">
                <a:latin typeface="Cambria" panose="02040503050406030204" pitchFamily="18" charset="0"/>
              </a:rPr>
              <a:t>95%</a:t>
            </a:r>
            <a:r>
              <a:rPr lang="en-GB" sz="2400" baseline="-25000" dirty="0" smtClean="0">
                <a:latin typeface="Cambria" panose="02040503050406030204" pitchFamily="18" charset="0"/>
              </a:rPr>
              <a:t> </a:t>
            </a:r>
            <a:endParaRPr lang="en-GB" sz="2400" baseline="-25000" dirty="0">
              <a:latin typeface="Cambria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07415" y="4194126"/>
            <a:ext cx="28451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aseline="30000" dirty="0" smtClean="0">
                <a:latin typeface="Cambria" panose="02040503050406030204" pitchFamily="18" charset="0"/>
              </a:rPr>
              <a:t>48</a:t>
            </a:r>
            <a:r>
              <a:rPr lang="en-GB" sz="2400" dirty="0" smtClean="0">
                <a:latin typeface="Cambria" panose="02040503050406030204" pitchFamily="18" charset="0"/>
              </a:rPr>
              <a:t>/</a:t>
            </a:r>
            <a:r>
              <a:rPr lang="en-GB" sz="2400" baseline="-25000" dirty="0" smtClean="0">
                <a:latin typeface="Cambria" panose="02040503050406030204" pitchFamily="18" charset="0"/>
              </a:rPr>
              <a:t>50 </a:t>
            </a:r>
            <a:r>
              <a:rPr lang="en-GB" sz="2400" dirty="0" smtClean="0">
                <a:latin typeface="Cambria" panose="02040503050406030204" pitchFamily="18" charset="0"/>
              </a:rPr>
              <a:t> = </a:t>
            </a:r>
          </a:p>
          <a:p>
            <a:r>
              <a:rPr lang="en-GB" sz="2400" dirty="0" smtClean="0">
                <a:latin typeface="Cambria" panose="02040503050406030204" pitchFamily="18" charset="0"/>
              </a:rPr>
              <a:t>0.96  = </a:t>
            </a:r>
          </a:p>
          <a:p>
            <a:r>
              <a:rPr lang="en-GB" sz="2400" dirty="0" smtClean="0">
                <a:latin typeface="Cambria" panose="02040503050406030204" pitchFamily="18" charset="0"/>
              </a:rPr>
              <a:t>96%</a:t>
            </a:r>
            <a:r>
              <a:rPr lang="en-GB" sz="2400" baseline="-25000" dirty="0" smtClean="0">
                <a:latin typeface="Cambria" panose="02040503050406030204" pitchFamily="18" charset="0"/>
              </a:rPr>
              <a:t> </a:t>
            </a:r>
            <a:endParaRPr lang="en-GB" sz="2400" baseline="-25000" dirty="0">
              <a:latin typeface="Cambria" panose="0204050305040603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21552" y="362309"/>
            <a:ext cx="39336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ambria" panose="02040503050406030204" pitchFamily="18" charset="0"/>
              </a:rPr>
              <a:t>A similar question would be:</a:t>
            </a:r>
          </a:p>
          <a:p>
            <a:r>
              <a:rPr lang="en-GB" sz="2400" dirty="0" smtClean="0">
                <a:latin typeface="Cambria" panose="02040503050406030204" pitchFamily="18" charset="0"/>
              </a:rPr>
              <a:t>In a class of 29 students 13 are girls. What percentage are girls?</a:t>
            </a:r>
          </a:p>
          <a:p>
            <a:endParaRPr lang="en-GB" sz="2400" dirty="0">
              <a:latin typeface="Cambria" panose="02040503050406030204" pitchFamily="18" charset="0"/>
            </a:endParaRPr>
          </a:p>
          <a:p>
            <a:r>
              <a:rPr lang="en-GB" sz="2400" dirty="0" smtClean="0">
                <a:latin typeface="Cambria" panose="02040503050406030204" pitchFamily="18" charset="0"/>
              </a:rPr>
              <a:t>13 </a:t>
            </a:r>
            <a:r>
              <a:rPr lang="en-GB" sz="24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out of </a:t>
            </a:r>
            <a:r>
              <a:rPr lang="en-GB" sz="2400" dirty="0" smtClean="0">
                <a:latin typeface="Cambria" panose="02040503050406030204" pitchFamily="18" charset="0"/>
              </a:rPr>
              <a:t>29 are girls</a:t>
            </a:r>
            <a:endParaRPr lang="en-GB" sz="2400" dirty="0">
              <a:latin typeface="Cambria" panose="0204050305040603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42961" y="2901465"/>
            <a:ext cx="45129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aseline="30000" dirty="0" smtClean="0">
                <a:latin typeface="Cambria" panose="02040503050406030204" pitchFamily="18" charset="0"/>
              </a:rPr>
              <a:t>13</a:t>
            </a:r>
            <a:r>
              <a:rPr lang="en-GB" sz="2400" dirty="0" smtClean="0">
                <a:latin typeface="Cambria" panose="02040503050406030204" pitchFamily="18" charset="0"/>
              </a:rPr>
              <a:t>/</a:t>
            </a:r>
            <a:r>
              <a:rPr lang="en-GB" sz="2400" baseline="-25000" dirty="0" smtClean="0">
                <a:latin typeface="Cambria" panose="02040503050406030204" pitchFamily="18" charset="0"/>
              </a:rPr>
              <a:t>29 </a:t>
            </a:r>
            <a:r>
              <a:rPr lang="en-GB" sz="2400" dirty="0" smtClean="0">
                <a:latin typeface="Cambria" panose="02040503050406030204" pitchFamily="18" charset="0"/>
              </a:rPr>
              <a:t>   = </a:t>
            </a:r>
          </a:p>
          <a:p>
            <a:r>
              <a:rPr lang="en-GB" sz="2400" dirty="0" smtClean="0">
                <a:latin typeface="Cambria" panose="02040503050406030204" pitchFamily="18" charset="0"/>
              </a:rPr>
              <a:t>0.448  = </a:t>
            </a:r>
          </a:p>
          <a:p>
            <a:r>
              <a:rPr lang="en-GB" sz="2400" dirty="0" smtClean="0">
                <a:latin typeface="Cambria" panose="02040503050406030204" pitchFamily="18" charset="0"/>
              </a:rPr>
              <a:t>44.8% =</a:t>
            </a:r>
          </a:p>
          <a:p>
            <a:r>
              <a:rPr lang="en-GB" sz="2400" dirty="0" smtClean="0">
                <a:latin typeface="Cambria" panose="02040503050406030204" pitchFamily="18" charset="0"/>
              </a:rPr>
              <a:t>45%</a:t>
            </a:r>
            <a:r>
              <a:rPr lang="en-GB" sz="2400" baseline="-25000" dirty="0" smtClean="0">
                <a:latin typeface="Cambria" panose="02040503050406030204" pitchFamily="18" charset="0"/>
              </a:rPr>
              <a:t>  </a:t>
            </a:r>
            <a:r>
              <a:rPr lang="en-GB" sz="2400" dirty="0" smtClean="0">
                <a:latin typeface="Cambria" panose="02040503050406030204" pitchFamily="18" charset="0"/>
              </a:rPr>
              <a:t>(to nearest whole number)</a:t>
            </a:r>
            <a:endParaRPr lang="en-GB" sz="24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80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  <p:bldP spid="7" grpId="0" build="p"/>
      <p:bldP spid="8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1437</TotalTime>
  <Words>195</Words>
  <Application>Microsoft Office PowerPoint</Application>
  <PresentationFormat>Widescreen</PresentationFormat>
  <Paragraphs>49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Symbol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Mandy Maddison</dc:creator>
  <cp:lastModifiedBy>Mandy Maddison</cp:lastModifiedBy>
  <cp:revision>7</cp:revision>
  <dcterms:created xsi:type="dcterms:W3CDTF">2015-11-27T20:29:27Z</dcterms:created>
  <dcterms:modified xsi:type="dcterms:W3CDTF">2015-12-15T10:55:24Z</dcterms:modified>
</cp:coreProperties>
</file>